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  <p:sldMasterId id="2147483652" r:id="rId2"/>
    <p:sldMasterId id="2147483648" r:id="rId3"/>
    <p:sldMasterId id="2147483657" r:id="rId4"/>
  </p:sldMasterIdLst>
  <p:notesMasterIdLst>
    <p:notesMasterId r:id="rId32"/>
  </p:notesMasterIdLst>
  <p:handoutMasterIdLst>
    <p:handoutMasterId r:id="rId33"/>
  </p:handoutMasterIdLst>
  <p:sldIdLst>
    <p:sldId id="257" r:id="rId5"/>
    <p:sldId id="258" r:id="rId6"/>
    <p:sldId id="291" r:id="rId7"/>
    <p:sldId id="266" r:id="rId8"/>
    <p:sldId id="261" r:id="rId9"/>
    <p:sldId id="262" r:id="rId10"/>
    <p:sldId id="267" r:id="rId11"/>
    <p:sldId id="263" r:id="rId12"/>
    <p:sldId id="264" r:id="rId13"/>
    <p:sldId id="265" r:id="rId14"/>
    <p:sldId id="268" r:id="rId15"/>
    <p:sldId id="270" r:id="rId16"/>
    <p:sldId id="272" r:id="rId17"/>
    <p:sldId id="271" r:id="rId18"/>
    <p:sldId id="273" r:id="rId19"/>
    <p:sldId id="279" r:id="rId20"/>
    <p:sldId id="274" r:id="rId21"/>
    <p:sldId id="275" r:id="rId22"/>
    <p:sldId id="276" r:id="rId23"/>
    <p:sldId id="277" r:id="rId24"/>
    <p:sldId id="280" r:id="rId25"/>
    <p:sldId id="281" r:id="rId26"/>
    <p:sldId id="278" r:id="rId27"/>
    <p:sldId id="282" r:id="rId28"/>
    <p:sldId id="288" r:id="rId29"/>
    <p:sldId id="285" r:id="rId30"/>
    <p:sldId id="292" r:id="rId3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A48"/>
    <a:srgbClr val="90B0C5"/>
    <a:srgbClr val="99B8D7"/>
    <a:srgbClr val="7E91A2"/>
    <a:srgbClr val="8E9FAE"/>
    <a:srgbClr val="BFD6E7"/>
    <a:srgbClr val="F15544"/>
    <a:srgbClr val="423630"/>
    <a:srgbClr val="FFEB33"/>
    <a:srgbClr val="FE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1" autoAdjust="0"/>
    <p:restoredTop sz="94660"/>
  </p:normalViewPr>
  <p:slideViewPr>
    <p:cSldViewPr snapToGrid="0">
      <p:cViewPr>
        <p:scale>
          <a:sx n="66" d="100"/>
          <a:sy n="66" d="100"/>
        </p:scale>
        <p:origin x="1656" y="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9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hart>
    <c:title>
      <c:tx>
        <c:rich>
          <a:bodyPr/>
          <a:lstStyle/>
          <a:p>
            <a:pPr>
              <a:defRPr sz="2800"/>
            </a:pPr>
            <a:r>
              <a:rPr lang="ko-KR" sz="2800"/>
              <a:t>카카오 게임 매출 변화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6111111111111113"/>
          <c:w val="0.93888888888888888"/>
          <c:h val="0.52206838728492266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Sheet1!$K$15:$R$15</c:f>
              <c:strCache>
                <c:ptCount val="8"/>
                <c:pt idx="0">
                  <c:v>2013년 1분기</c:v>
                </c:pt>
                <c:pt idx="1">
                  <c:v>2013년 2분기</c:v>
                </c:pt>
                <c:pt idx="2">
                  <c:v>2013년 3분기</c:v>
                </c:pt>
                <c:pt idx="3">
                  <c:v>2013년 4분기</c:v>
                </c:pt>
                <c:pt idx="4">
                  <c:v>2014년 1분기</c:v>
                </c:pt>
                <c:pt idx="5">
                  <c:v>2014년 2분기</c:v>
                </c:pt>
                <c:pt idx="6">
                  <c:v>2014년 3분기</c:v>
                </c:pt>
                <c:pt idx="7">
                  <c:v>2014년 4분기</c:v>
                </c:pt>
              </c:strCache>
            </c:strRef>
          </c:cat>
          <c:val>
            <c:numRef>
              <c:f>Sheet1!$K$14:$R$14</c:f>
              <c:numCache>
                <c:formatCode>General</c:formatCode>
                <c:ptCount val="8"/>
                <c:pt idx="0">
                  <c:v>302</c:v>
                </c:pt>
                <c:pt idx="1">
                  <c:v>388</c:v>
                </c:pt>
                <c:pt idx="2">
                  <c:v>415</c:v>
                </c:pt>
                <c:pt idx="3">
                  <c:v>500</c:v>
                </c:pt>
                <c:pt idx="4">
                  <c:v>515</c:v>
                </c:pt>
                <c:pt idx="5">
                  <c:v>556</c:v>
                </c:pt>
                <c:pt idx="6">
                  <c:v>596</c:v>
                </c:pt>
                <c:pt idx="7">
                  <c:v>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62-4812-BD46-2009A5DD98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8706560"/>
        <c:axId val="149357696"/>
      </c:barChart>
      <c:catAx>
        <c:axId val="208706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ko-KR" b="0"/>
                  <a:t>단위 </a:t>
                </a:r>
                <a:r>
                  <a:rPr lang="en-US" b="0"/>
                  <a:t>: </a:t>
                </a:r>
                <a:r>
                  <a:rPr lang="ko-KR" b="0"/>
                  <a:t>억원</a:t>
                </a:r>
              </a:p>
            </c:rich>
          </c:tx>
          <c:layout>
            <c:manualLayout>
              <c:xMode val="edge"/>
              <c:yMode val="edge"/>
              <c:x val="0.85271143230609214"/>
              <c:y val="0.1822725147054033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ko-KR"/>
          </a:p>
        </c:txPr>
        <c:crossAx val="149357696"/>
        <c:crosses val="autoZero"/>
        <c:auto val="1"/>
        <c:lblAlgn val="ctr"/>
        <c:lblOffset val="100"/>
        <c:noMultiLvlLbl val="0"/>
      </c:catAx>
      <c:valAx>
        <c:axId val="14935769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08706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latin typeface="210 국민체조 L" panose="02020603020101020101" pitchFamily="18" charset="-127"/>
          <a:ea typeface="210 국민체조 L" panose="02020603020101020101" pitchFamily="18" charset="-127"/>
        </a:defRPr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CDE3801-A7F8-4125-9D7A-EC45818083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1899CF-0B09-4E45-AECB-0DE8B71905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98B7C-8886-413E-9D6A-D2A436489BA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A3AB32-6FEE-4003-9240-007E77D6B4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C3AA8-BA77-4353-BE75-332BB121E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E22E6-C168-41CF-9BDB-972D723E3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995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E7918-D6B8-4033-9868-EC18ABC7821E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9F9F5-757B-4A8F-AE24-D8E08E258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32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for </a:t>
            </a:r>
            <a:r>
              <a:rPr lang="en-US" altLang="ko-KR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kakao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타이틀을 붙인 게임들</a:t>
            </a:r>
            <a:r>
              <a:rPr lang="ko-KR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의 차트 점령으로 인해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for </a:t>
            </a:r>
            <a:r>
              <a:rPr lang="en-US" altLang="ko-KR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kakao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가 붙지 않으면</a:t>
            </a:r>
            <a:r>
              <a:rPr lang="ko-KR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차트에 진입하기 매우 힘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들다는 현실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9F9F5-757B-4A8F-AE24-D8E08E258B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2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7EF14CB3-9A9F-42A4-BAE3-14B8E9090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36C6E-7678-4FA1-9295-990A13E6A41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82C40B-6E96-4689-AAF0-8DEEE561AE56}"/>
              </a:ext>
            </a:extLst>
          </p:cNvPr>
          <p:cNvSpPr/>
          <p:nvPr userDrawn="1"/>
        </p:nvSpPr>
        <p:spPr>
          <a:xfrm>
            <a:off x="1353552" y="3429000"/>
            <a:ext cx="6436895" cy="70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모바일 게임 시장의 독점으로 인한 양극화</a:t>
            </a:r>
          </a:p>
        </p:txBody>
      </p:sp>
    </p:spTree>
    <p:extLst>
      <p:ext uri="{BB962C8B-B14F-4D97-AF65-F5344CB8AC3E}">
        <p14:creationId xmlns:p14="http://schemas.microsoft.com/office/powerpoint/2010/main" val="358261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5E4482-59E5-43A8-94F6-F40C5F0D1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62DD9-731D-4ACE-8CE9-003AB55EE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20575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22F3D7-120C-4684-A7C0-06CBE240F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62DD9-731D-4ACE-8CE9-003AB55EE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97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31C4F2-5121-4B6D-A4F4-E90457C2E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BEEBC-9CA9-4615-B0C1-E21CFD222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8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12" Type="http://schemas.openxmlformats.org/officeDocument/2006/relationships/image" Target="../media/image10.gi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gif"/><Relationship Id="rId5" Type="http://schemas.openxmlformats.org/officeDocument/2006/relationships/image" Target="../media/image3.gif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F2E7A7BC-D4B0-4B35-BC70-3C3E73EED905}"/>
              </a:ext>
            </a:extLst>
          </p:cNvPr>
          <p:cNvSpPr/>
          <p:nvPr userDrawn="1"/>
        </p:nvSpPr>
        <p:spPr>
          <a:xfrm>
            <a:off x="3433009" y="1005782"/>
            <a:ext cx="2277980" cy="1747314"/>
          </a:xfrm>
          <a:prstGeom prst="wedgeEllipseCallout">
            <a:avLst>
              <a:gd name="adj1" fmla="val -28219"/>
              <a:gd name="adj2" fmla="val 60278"/>
            </a:avLst>
          </a:prstGeom>
          <a:solidFill>
            <a:srgbClr val="3B1E1E"/>
          </a:solidFill>
          <a:ln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EB33"/>
                </a:solidFill>
              </a:rPr>
              <a:t>for </a:t>
            </a:r>
            <a:r>
              <a:rPr lang="en-US" altLang="ko-KR" sz="2400" b="1" dirty="0" err="1">
                <a:solidFill>
                  <a:srgbClr val="FFEB33"/>
                </a:solidFill>
              </a:rPr>
              <a:t>kakao</a:t>
            </a:r>
            <a:endParaRPr lang="ko-KR" altLang="en-US" sz="2400" b="1" dirty="0">
              <a:solidFill>
                <a:srgbClr val="FFEB33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E38BCB-E9F5-4530-B93A-A79A6D222331}"/>
              </a:ext>
            </a:extLst>
          </p:cNvPr>
          <p:cNvSpPr/>
          <p:nvPr userDrawn="1"/>
        </p:nvSpPr>
        <p:spPr>
          <a:xfrm>
            <a:off x="1335314" y="3429000"/>
            <a:ext cx="6473371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0C3F21-4507-4C9B-91FA-08D95B3FF95E}"/>
              </a:ext>
            </a:extLst>
          </p:cNvPr>
          <p:cNvSpPr/>
          <p:nvPr userDrawn="1"/>
        </p:nvSpPr>
        <p:spPr>
          <a:xfrm>
            <a:off x="1335314" y="4227953"/>
            <a:ext cx="6473371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●●●●●●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8D499-7F3D-490C-A555-D5BB3024AE7C}"/>
              </a:ext>
            </a:extLst>
          </p:cNvPr>
          <p:cNvSpPr/>
          <p:nvPr userDrawn="1"/>
        </p:nvSpPr>
        <p:spPr>
          <a:xfrm>
            <a:off x="1335314" y="5144647"/>
            <a:ext cx="6473371" cy="707571"/>
          </a:xfrm>
          <a:prstGeom prst="rect">
            <a:avLst/>
          </a:prstGeom>
          <a:solidFill>
            <a:srgbClr val="3B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+mn-ea"/>
                <a:ea typeface="+mn-ea"/>
              </a:rPr>
              <a:t>LOGIN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64FB77-8617-436B-AE78-0566442EE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36C6E-7678-4FA1-9295-990A13E6A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01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13BAC2-811F-4CB5-96BF-AE532418FD14}"/>
              </a:ext>
            </a:extLst>
          </p:cNvPr>
          <p:cNvSpPr/>
          <p:nvPr userDrawn="1"/>
        </p:nvSpPr>
        <p:spPr>
          <a:xfrm>
            <a:off x="0" y="-1"/>
            <a:ext cx="9144000" cy="1262743"/>
          </a:xfrm>
          <a:prstGeom prst="rect">
            <a:avLst/>
          </a:prstGeom>
          <a:solidFill>
            <a:srgbClr val="423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13D8FE-12E7-4B5C-8372-39AEE5A65D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56" y="534533"/>
            <a:ext cx="2481943" cy="7173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8C7C46B-E058-422D-982B-E51EF0652A99}"/>
              </a:ext>
            </a:extLst>
          </p:cNvPr>
          <p:cNvSpPr/>
          <p:nvPr userDrawn="1"/>
        </p:nvSpPr>
        <p:spPr>
          <a:xfrm>
            <a:off x="116112" y="11453"/>
            <a:ext cx="6473371" cy="707571"/>
          </a:xfrm>
          <a:prstGeom prst="rect">
            <a:avLst/>
          </a:prstGeom>
          <a:solidFill>
            <a:srgbClr val="423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</a:rPr>
              <a:t>모바일 게임 시장의 독점으로 인한 양극화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F2F5156-8186-4B6F-A109-A9FF647E02C7}"/>
              </a:ext>
            </a:extLst>
          </p:cNvPr>
          <p:cNvGrpSpPr/>
          <p:nvPr userDrawn="1"/>
        </p:nvGrpSpPr>
        <p:grpSpPr>
          <a:xfrm>
            <a:off x="8371864" y="101600"/>
            <a:ext cx="691883" cy="243974"/>
            <a:chOff x="8371864" y="101600"/>
            <a:chExt cx="691883" cy="243974"/>
          </a:xfrm>
        </p:grpSpPr>
        <p:sp>
          <p:nvSpPr>
            <p:cNvPr id="10" name="뺄셈 기호 33">
              <a:extLst>
                <a:ext uri="{FF2B5EF4-FFF2-40B4-BE49-F238E27FC236}">
                  <a16:creationId xmlns:a16="http://schemas.microsoft.com/office/drawing/2014/main" id="{611BD5A0-E519-49F5-8D95-AC4F83FD94C1}"/>
                </a:ext>
              </a:extLst>
            </p:cNvPr>
            <p:cNvSpPr/>
            <p:nvPr userDrawn="1"/>
          </p:nvSpPr>
          <p:spPr>
            <a:xfrm>
              <a:off x="8371864" y="166979"/>
              <a:ext cx="142876" cy="142876"/>
            </a:xfrm>
            <a:prstGeom prst="mathMin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E0068185-7A78-48E2-814A-BDD3A246F550}"/>
                </a:ext>
              </a:extLst>
            </p:cNvPr>
            <p:cNvSpPr/>
            <p:nvPr userDrawn="1"/>
          </p:nvSpPr>
          <p:spPr>
            <a:xfrm>
              <a:off x="8626304" y="154005"/>
              <a:ext cx="142876" cy="142876"/>
            </a:xfrm>
            <a:prstGeom prst="fram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곱셈 기호 35">
              <a:extLst>
                <a:ext uri="{FF2B5EF4-FFF2-40B4-BE49-F238E27FC236}">
                  <a16:creationId xmlns:a16="http://schemas.microsoft.com/office/drawing/2014/main" id="{53535770-FC14-4948-9251-BC6E0E189C48}"/>
                </a:ext>
              </a:extLst>
            </p:cNvPr>
            <p:cNvSpPr/>
            <p:nvPr userDrawn="1"/>
          </p:nvSpPr>
          <p:spPr>
            <a:xfrm>
              <a:off x="8824686" y="101600"/>
              <a:ext cx="239061" cy="243974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9612DE-40A7-42B7-918A-4C62101E6593}"/>
              </a:ext>
            </a:extLst>
          </p:cNvPr>
          <p:cNvGrpSpPr/>
          <p:nvPr userDrawn="1"/>
        </p:nvGrpSpPr>
        <p:grpSpPr>
          <a:xfrm>
            <a:off x="230465" y="1348894"/>
            <a:ext cx="8683070" cy="5471200"/>
            <a:chOff x="214282" y="1348894"/>
            <a:chExt cx="8683070" cy="54712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EA325E-7674-45E2-B025-E91D8584936E}"/>
                </a:ext>
              </a:extLst>
            </p:cNvPr>
            <p:cNvGrpSpPr/>
            <p:nvPr userDrawn="1"/>
          </p:nvGrpSpPr>
          <p:grpSpPr>
            <a:xfrm>
              <a:off x="214282" y="1348894"/>
              <a:ext cx="8683070" cy="317175"/>
              <a:chOff x="214282" y="1871412"/>
              <a:chExt cx="8683070" cy="317175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66AE467-4AFF-401F-9503-DF3C1A7CE1B8}"/>
                  </a:ext>
                </a:extLst>
              </p:cNvPr>
              <p:cNvCxnSpPr/>
              <p:nvPr userDrawn="1"/>
            </p:nvCxnSpPr>
            <p:spPr>
              <a:xfrm>
                <a:off x="246647" y="2188587"/>
                <a:ext cx="8650705" cy="0"/>
              </a:xfrm>
              <a:prstGeom prst="line">
                <a:avLst/>
              </a:prstGeom>
              <a:ln w="15875">
                <a:solidFill>
                  <a:srgbClr val="8E9F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477AB6-A639-4048-8D6C-81FC28EF62CC}"/>
                  </a:ext>
                </a:extLst>
              </p:cNvPr>
              <p:cNvSpPr txBox="1"/>
              <p:nvPr userDrawn="1"/>
            </p:nvSpPr>
            <p:spPr>
              <a:xfrm>
                <a:off x="214282" y="1871412"/>
                <a:ext cx="22318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발표자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8D1BF96-BA5E-4306-A811-8F05722425E2}"/>
                </a:ext>
              </a:extLst>
            </p:cNvPr>
            <p:cNvGrpSpPr/>
            <p:nvPr userDrawn="1"/>
          </p:nvGrpSpPr>
          <p:grpSpPr>
            <a:xfrm>
              <a:off x="214282" y="2524550"/>
              <a:ext cx="8683070" cy="317175"/>
              <a:chOff x="214282" y="3090610"/>
              <a:chExt cx="8683070" cy="317175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A692A6F5-667C-403D-AC2A-168A8BDC1403}"/>
                  </a:ext>
                </a:extLst>
              </p:cNvPr>
              <p:cNvCxnSpPr/>
              <p:nvPr userDrawn="1"/>
            </p:nvCxnSpPr>
            <p:spPr>
              <a:xfrm>
                <a:off x="246647" y="3407785"/>
                <a:ext cx="8650705" cy="0"/>
              </a:xfrm>
              <a:prstGeom prst="line">
                <a:avLst/>
              </a:prstGeom>
              <a:ln w="15875">
                <a:solidFill>
                  <a:srgbClr val="8E9F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9905C3-5D9C-4BF8-A9EE-8E228526F4A4}"/>
                  </a:ext>
                </a:extLst>
              </p:cNvPr>
              <p:cNvSpPr txBox="1"/>
              <p:nvPr userDrawn="1"/>
            </p:nvSpPr>
            <p:spPr>
              <a:xfrm>
                <a:off x="214282" y="3090610"/>
                <a:ext cx="22318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조원</a:t>
                </a: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99B08CF-D9DB-4845-881D-5B933FF894A3}"/>
                </a:ext>
              </a:extLst>
            </p:cNvPr>
            <p:cNvSpPr/>
            <p:nvPr userDrawn="1"/>
          </p:nvSpPr>
          <p:spPr>
            <a:xfrm>
              <a:off x="246648" y="1731205"/>
              <a:ext cx="739850" cy="739850"/>
            </a:xfrm>
            <a:prstGeom prst="ellipse">
              <a:avLst/>
            </a:prstGeom>
            <a:solidFill>
              <a:srgbClr val="423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AD5BEC2-0EE9-4C0E-B547-A0F2E982F8ED}"/>
                </a:ext>
              </a:extLst>
            </p:cNvPr>
            <p:cNvSpPr/>
            <p:nvPr userDrawn="1"/>
          </p:nvSpPr>
          <p:spPr>
            <a:xfrm>
              <a:off x="246648" y="2906860"/>
              <a:ext cx="739850" cy="739850"/>
            </a:xfrm>
            <a:prstGeom prst="ellipse">
              <a:avLst/>
            </a:prstGeom>
            <a:solidFill>
              <a:srgbClr val="423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0251900-E85D-44A5-8412-D5DD851BC321}"/>
                </a:ext>
              </a:extLst>
            </p:cNvPr>
            <p:cNvSpPr/>
            <p:nvPr userDrawn="1"/>
          </p:nvSpPr>
          <p:spPr>
            <a:xfrm>
              <a:off x="246648" y="3700206"/>
              <a:ext cx="739850" cy="739850"/>
            </a:xfrm>
            <a:prstGeom prst="ellipse">
              <a:avLst/>
            </a:prstGeom>
            <a:solidFill>
              <a:srgbClr val="423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0F5EE26-EE0A-4EAE-B4B7-52FB798D96A5}"/>
                </a:ext>
              </a:extLst>
            </p:cNvPr>
            <p:cNvSpPr/>
            <p:nvPr userDrawn="1"/>
          </p:nvSpPr>
          <p:spPr>
            <a:xfrm>
              <a:off x="246648" y="4493552"/>
              <a:ext cx="739850" cy="739850"/>
            </a:xfrm>
            <a:prstGeom prst="ellipse">
              <a:avLst/>
            </a:prstGeom>
            <a:solidFill>
              <a:srgbClr val="423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ED63A85-7FED-4305-98DA-8FBF33B62504}"/>
                </a:ext>
              </a:extLst>
            </p:cNvPr>
            <p:cNvSpPr/>
            <p:nvPr userDrawn="1"/>
          </p:nvSpPr>
          <p:spPr>
            <a:xfrm>
              <a:off x="246648" y="5286898"/>
              <a:ext cx="739850" cy="739850"/>
            </a:xfrm>
            <a:prstGeom prst="ellipse">
              <a:avLst/>
            </a:prstGeom>
            <a:solidFill>
              <a:srgbClr val="423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41D2491-6142-4258-9663-494A9FA4EF7B}"/>
                </a:ext>
              </a:extLst>
            </p:cNvPr>
            <p:cNvSpPr/>
            <p:nvPr userDrawn="1"/>
          </p:nvSpPr>
          <p:spPr>
            <a:xfrm>
              <a:off x="246648" y="6080244"/>
              <a:ext cx="739850" cy="739850"/>
            </a:xfrm>
            <a:prstGeom prst="ellipse">
              <a:avLst/>
            </a:prstGeom>
            <a:solidFill>
              <a:srgbClr val="423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859F85-C750-45F8-AEBD-366B69E3C526}"/>
                </a:ext>
              </a:extLst>
            </p:cNvPr>
            <p:cNvSpPr txBox="1"/>
            <p:nvPr userDrawn="1"/>
          </p:nvSpPr>
          <p:spPr>
            <a:xfrm>
              <a:off x="1015526" y="1910931"/>
              <a:ext cx="10890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423630"/>
                  </a:solidFill>
                </a:rPr>
                <a:t>김경훈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18E6AF-D13D-4C90-A3A6-F7D7C9DC6A17}"/>
                </a:ext>
              </a:extLst>
            </p:cNvPr>
            <p:cNvSpPr txBox="1"/>
            <p:nvPr userDrawn="1"/>
          </p:nvSpPr>
          <p:spPr>
            <a:xfrm>
              <a:off x="1015526" y="3070911"/>
              <a:ext cx="10890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423630"/>
                  </a:solidFill>
                </a:rPr>
                <a:t>정재원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CBCD7E-61F7-4E3C-98DB-47A077D0AD2B}"/>
                </a:ext>
              </a:extLst>
            </p:cNvPr>
            <p:cNvSpPr txBox="1"/>
            <p:nvPr userDrawn="1"/>
          </p:nvSpPr>
          <p:spPr>
            <a:xfrm>
              <a:off x="1015526" y="3870076"/>
              <a:ext cx="10890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423630"/>
                  </a:solidFill>
                </a:rPr>
                <a:t>정우빈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B6FDE9-65D3-4736-8CCF-D44314DC8BC0}"/>
                </a:ext>
              </a:extLst>
            </p:cNvPr>
            <p:cNvSpPr txBox="1"/>
            <p:nvPr userDrawn="1"/>
          </p:nvSpPr>
          <p:spPr>
            <a:xfrm>
              <a:off x="1015526" y="4663422"/>
              <a:ext cx="10890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solidFill>
                    <a:srgbClr val="423630"/>
                  </a:solidFill>
                </a:rPr>
                <a:t>김찬재</a:t>
              </a:r>
              <a:endParaRPr lang="ko-KR" altLang="en-US" sz="2000" b="1" dirty="0">
                <a:solidFill>
                  <a:srgbClr val="42363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937B1-27E4-4CB9-B0C4-6A8F3F4B0C43}"/>
                </a:ext>
              </a:extLst>
            </p:cNvPr>
            <p:cNvSpPr txBox="1"/>
            <p:nvPr userDrawn="1"/>
          </p:nvSpPr>
          <p:spPr>
            <a:xfrm>
              <a:off x="1015526" y="5456768"/>
              <a:ext cx="10890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solidFill>
                    <a:srgbClr val="423630"/>
                  </a:solidFill>
                </a:rPr>
                <a:t>유석환</a:t>
              </a:r>
              <a:endParaRPr lang="ko-KR" altLang="en-US" sz="2000" b="1" dirty="0">
                <a:solidFill>
                  <a:srgbClr val="42363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23BB4D-70E2-429F-AA37-999C371E9003}"/>
                </a:ext>
              </a:extLst>
            </p:cNvPr>
            <p:cNvSpPr txBox="1"/>
            <p:nvPr userDrawn="1"/>
          </p:nvSpPr>
          <p:spPr>
            <a:xfrm>
              <a:off x="1015526" y="6250114"/>
              <a:ext cx="10890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423630"/>
                  </a:solidFill>
                </a:rPr>
                <a:t>이동현</a:t>
              </a:r>
            </a:p>
          </p:txBody>
        </p:sp>
        <p:sp>
          <p:nvSpPr>
            <p:cNvPr id="42" name="모서리가 둥근 사각형 설명선 85">
              <a:extLst>
                <a:ext uri="{FF2B5EF4-FFF2-40B4-BE49-F238E27FC236}">
                  <a16:creationId xmlns:a16="http://schemas.microsoft.com/office/drawing/2014/main" id="{AD5962E3-C7BD-43E2-A377-BA94331722F7}"/>
                </a:ext>
              </a:extLst>
            </p:cNvPr>
            <p:cNvSpPr/>
            <p:nvPr userDrawn="1"/>
          </p:nvSpPr>
          <p:spPr>
            <a:xfrm>
              <a:off x="4702629" y="1932391"/>
              <a:ext cx="4194723" cy="357190"/>
            </a:xfrm>
            <a:prstGeom prst="wedgeRoundRectCallout">
              <a:avLst>
                <a:gd name="adj1" fmla="val -54763"/>
                <a:gd name="adj2" fmla="val -10726"/>
                <a:gd name="adj3" fmla="val 16667"/>
              </a:avLst>
            </a:prstGeom>
            <a:solidFill>
              <a:srgbClr val="FDFE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23630"/>
                </a:solidFill>
              </a:endParaRPr>
            </a:p>
          </p:txBody>
        </p:sp>
        <p:sp>
          <p:nvSpPr>
            <p:cNvPr id="43" name="모서리가 둥근 사각형 설명선 85">
              <a:extLst>
                <a:ext uri="{FF2B5EF4-FFF2-40B4-BE49-F238E27FC236}">
                  <a16:creationId xmlns:a16="http://schemas.microsoft.com/office/drawing/2014/main" id="{F8FE4352-DE3F-4A8A-8291-1E4B3F5EA958}"/>
                </a:ext>
              </a:extLst>
            </p:cNvPr>
            <p:cNvSpPr/>
            <p:nvPr userDrawn="1"/>
          </p:nvSpPr>
          <p:spPr>
            <a:xfrm>
              <a:off x="4702629" y="3092371"/>
              <a:ext cx="4194723" cy="357190"/>
            </a:xfrm>
            <a:prstGeom prst="wedgeRoundRectCallout">
              <a:avLst>
                <a:gd name="adj1" fmla="val -54763"/>
                <a:gd name="adj2" fmla="val -10726"/>
                <a:gd name="adj3" fmla="val 16667"/>
              </a:avLst>
            </a:prstGeom>
            <a:solidFill>
              <a:srgbClr val="FDFE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23630"/>
                </a:solidFill>
              </a:endParaRPr>
            </a:p>
          </p:txBody>
        </p:sp>
        <p:sp>
          <p:nvSpPr>
            <p:cNvPr id="44" name="모서리가 둥근 사각형 설명선 85">
              <a:extLst>
                <a:ext uri="{FF2B5EF4-FFF2-40B4-BE49-F238E27FC236}">
                  <a16:creationId xmlns:a16="http://schemas.microsoft.com/office/drawing/2014/main" id="{47338872-36A6-4763-86C0-4F2AA1B8E615}"/>
                </a:ext>
              </a:extLst>
            </p:cNvPr>
            <p:cNvSpPr/>
            <p:nvPr userDrawn="1"/>
          </p:nvSpPr>
          <p:spPr>
            <a:xfrm>
              <a:off x="4702629" y="3891536"/>
              <a:ext cx="4194723" cy="357190"/>
            </a:xfrm>
            <a:prstGeom prst="wedgeRoundRectCallout">
              <a:avLst>
                <a:gd name="adj1" fmla="val -54763"/>
                <a:gd name="adj2" fmla="val -10726"/>
                <a:gd name="adj3" fmla="val 16667"/>
              </a:avLst>
            </a:prstGeom>
            <a:solidFill>
              <a:srgbClr val="FDFE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23630"/>
                </a:solidFill>
              </a:endParaRPr>
            </a:p>
          </p:txBody>
        </p:sp>
        <p:sp>
          <p:nvSpPr>
            <p:cNvPr id="45" name="모서리가 둥근 사각형 설명선 85">
              <a:extLst>
                <a:ext uri="{FF2B5EF4-FFF2-40B4-BE49-F238E27FC236}">
                  <a16:creationId xmlns:a16="http://schemas.microsoft.com/office/drawing/2014/main" id="{F7915DF8-7199-4175-ACA6-2E74C46AE8C1}"/>
                </a:ext>
              </a:extLst>
            </p:cNvPr>
            <p:cNvSpPr/>
            <p:nvPr userDrawn="1"/>
          </p:nvSpPr>
          <p:spPr>
            <a:xfrm>
              <a:off x="4702629" y="4690701"/>
              <a:ext cx="4194723" cy="357190"/>
            </a:xfrm>
            <a:prstGeom prst="wedgeRoundRectCallout">
              <a:avLst>
                <a:gd name="adj1" fmla="val -54763"/>
                <a:gd name="adj2" fmla="val -10726"/>
                <a:gd name="adj3" fmla="val 16667"/>
              </a:avLst>
            </a:prstGeom>
            <a:solidFill>
              <a:srgbClr val="FDFE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23630"/>
                </a:solidFill>
              </a:endParaRPr>
            </a:p>
          </p:txBody>
        </p:sp>
        <p:sp>
          <p:nvSpPr>
            <p:cNvPr id="46" name="모서리가 둥근 사각형 설명선 85">
              <a:extLst>
                <a:ext uri="{FF2B5EF4-FFF2-40B4-BE49-F238E27FC236}">
                  <a16:creationId xmlns:a16="http://schemas.microsoft.com/office/drawing/2014/main" id="{BBA15881-6473-487F-967A-17C6144ACFAC}"/>
                </a:ext>
              </a:extLst>
            </p:cNvPr>
            <p:cNvSpPr/>
            <p:nvPr userDrawn="1"/>
          </p:nvSpPr>
          <p:spPr>
            <a:xfrm>
              <a:off x="4702629" y="5478228"/>
              <a:ext cx="4194723" cy="357190"/>
            </a:xfrm>
            <a:prstGeom prst="wedgeRoundRectCallout">
              <a:avLst>
                <a:gd name="adj1" fmla="val -54763"/>
                <a:gd name="adj2" fmla="val -10726"/>
                <a:gd name="adj3" fmla="val 16667"/>
              </a:avLst>
            </a:prstGeom>
            <a:solidFill>
              <a:srgbClr val="FDFE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23630"/>
                </a:solidFill>
              </a:endParaRPr>
            </a:p>
          </p:txBody>
        </p:sp>
        <p:sp>
          <p:nvSpPr>
            <p:cNvPr id="47" name="모서리가 둥근 사각형 설명선 85">
              <a:extLst>
                <a:ext uri="{FF2B5EF4-FFF2-40B4-BE49-F238E27FC236}">
                  <a16:creationId xmlns:a16="http://schemas.microsoft.com/office/drawing/2014/main" id="{A45C1E7C-9ADF-454A-8738-2135BDD50DED}"/>
                </a:ext>
              </a:extLst>
            </p:cNvPr>
            <p:cNvSpPr/>
            <p:nvPr userDrawn="1"/>
          </p:nvSpPr>
          <p:spPr>
            <a:xfrm>
              <a:off x="4702629" y="6275394"/>
              <a:ext cx="4194723" cy="357190"/>
            </a:xfrm>
            <a:prstGeom prst="wedgeRoundRectCallout">
              <a:avLst>
                <a:gd name="adj1" fmla="val -54763"/>
                <a:gd name="adj2" fmla="val -10726"/>
                <a:gd name="adj3" fmla="val 16667"/>
              </a:avLst>
            </a:prstGeom>
            <a:solidFill>
              <a:srgbClr val="FDFE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23630"/>
                </a:solidFill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6408CC16-8195-42A5-BDE6-8CA03C1220DF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4"/>
          <a:srcRect b="10609"/>
          <a:stretch/>
        </p:blipFill>
        <p:spPr>
          <a:xfrm>
            <a:off x="89723" y="554526"/>
            <a:ext cx="2309036" cy="64039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C18C6B-2098-4097-B9B3-F2577D16F3F6}"/>
              </a:ext>
            </a:extLst>
          </p:cNvPr>
          <p:cNvGrpSpPr/>
          <p:nvPr userDrawn="1"/>
        </p:nvGrpSpPr>
        <p:grpSpPr>
          <a:xfrm>
            <a:off x="-104134" y="1262741"/>
            <a:ext cx="9488765" cy="5583805"/>
            <a:chOff x="-104134" y="1262741"/>
            <a:chExt cx="9488765" cy="55838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EC28AF-AA9A-42D5-A013-CEB72B38916B}"/>
                </a:ext>
              </a:extLst>
            </p:cNvPr>
            <p:cNvSpPr/>
            <p:nvPr userDrawn="1"/>
          </p:nvSpPr>
          <p:spPr>
            <a:xfrm>
              <a:off x="0" y="1262741"/>
              <a:ext cx="9384631" cy="5583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346BAE0-5B80-4BDD-B0CB-A816FD5378FE}"/>
                </a:ext>
              </a:extLst>
            </p:cNvPr>
            <p:cNvGrpSpPr/>
            <p:nvPr userDrawn="1"/>
          </p:nvGrpSpPr>
          <p:grpSpPr>
            <a:xfrm>
              <a:off x="-104134" y="1370463"/>
              <a:ext cx="9384631" cy="5334591"/>
              <a:chOff x="-108285" y="1370463"/>
              <a:chExt cx="9384631" cy="533459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0245121-8F13-4DE5-9EB6-DFA7BE1F5C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44"/>
              <a:stretch/>
            </p:blipFill>
            <p:spPr>
              <a:xfrm>
                <a:off x="155008" y="6054482"/>
                <a:ext cx="469233" cy="46640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47C8FA36-A7E7-4061-85B0-67C9530943C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976" y="5223582"/>
                <a:ext cx="522644" cy="466339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6D519916-F06E-4B99-B794-BBF7A85388F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44"/>
              <a:stretch/>
            </p:blipFill>
            <p:spPr>
              <a:xfrm>
                <a:off x="96253" y="4319661"/>
                <a:ext cx="601660" cy="598029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0E6779A-D5E4-4992-A3AE-47D1150635D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44"/>
              <a:stretch/>
            </p:blipFill>
            <p:spPr>
              <a:xfrm>
                <a:off x="142976" y="3598477"/>
                <a:ext cx="506407" cy="503351"/>
              </a:xfrm>
              <a:prstGeom prst="rect">
                <a:avLst/>
              </a:prstGeom>
            </p:spPr>
          </p:pic>
          <p:pic>
            <p:nvPicPr>
              <p:cNvPr id="58" name="그래픽 57" descr="돋보기">
                <a:extLst>
                  <a:ext uri="{FF2B5EF4-FFF2-40B4-BE49-F238E27FC236}">
                    <a16:creationId xmlns:a16="http://schemas.microsoft.com/office/drawing/2014/main" id="{940ED68D-6267-41EE-B644-C6A05090C63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6253" y="1389345"/>
                <a:ext cx="300790" cy="30079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0DD2D1-2E10-485A-B7E9-DB1A5882E256}"/>
                  </a:ext>
                </a:extLst>
              </p:cNvPr>
              <p:cNvSpPr txBox="1"/>
              <p:nvPr userDrawn="1"/>
            </p:nvSpPr>
            <p:spPr>
              <a:xfrm>
                <a:off x="529390" y="1370463"/>
                <a:ext cx="24978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solidFill>
                      <a:srgbClr val="8E9FAE"/>
                    </a:solidFill>
                  </a:rPr>
                  <a:t>채팅방</a:t>
                </a:r>
                <a:r>
                  <a:rPr lang="ko-KR" altLang="en-US" sz="1600" dirty="0">
                    <a:solidFill>
                      <a:srgbClr val="8E9FAE"/>
                    </a:solidFill>
                  </a:rPr>
                  <a:t> 이름</a:t>
                </a:r>
                <a:r>
                  <a:rPr lang="en-US" altLang="ko-KR" sz="1600" dirty="0">
                    <a:solidFill>
                      <a:srgbClr val="8E9FAE"/>
                    </a:solidFill>
                  </a:rPr>
                  <a:t>, </a:t>
                </a:r>
                <a:r>
                  <a:rPr lang="ko-KR" altLang="en-US" sz="1600" dirty="0">
                    <a:solidFill>
                      <a:srgbClr val="8E9FAE"/>
                    </a:solidFill>
                  </a:rPr>
                  <a:t>참여자 검색</a:t>
                </a: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0E6ABBB-9CA3-44CB-910D-18B1ABA53DD0}"/>
                  </a:ext>
                </a:extLst>
              </p:cNvPr>
              <p:cNvSpPr/>
              <p:nvPr userDrawn="1"/>
            </p:nvSpPr>
            <p:spPr>
              <a:xfrm>
                <a:off x="8475988" y="1424872"/>
                <a:ext cx="277244" cy="229736"/>
              </a:xfrm>
              <a:custGeom>
                <a:avLst/>
                <a:gdLst>
                  <a:gd name="connsiteX0" fmla="*/ 0 w 3770652"/>
                  <a:gd name="connsiteY0" fmla="*/ 1789136 h 2231020"/>
                  <a:gd name="connsiteX1" fmla="*/ 3770652 w 3770652"/>
                  <a:gd name="connsiteY1" fmla="*/ 1789136 h 2231020"/>
                  <a:gd name="connsiteX2" fmla="*/ 3770652 w 3770652"/>
                  <a:gd name="connsiteY2" fmla="*/ 2231020 h 2231020"/>
                  <a:gd name="connsiteX3" fmla="*/ 0 w 3770652"/>
                  <a:gd name="connsiteY3" fmla="*/ 2231020 h 2231020"/>
                  <a:gd name="connsiteX4" fmla="*/ 0 w 3770652"/>
                  <a:gd name="connsiteY4" fmla="*/ 898800 h 2231020"/>
                  <a:gd name="connsiteX5" fmla="*/ 3770652 w 3770652"/>
                  <a:gd name="connsiteY5" fmla="*/ 898800 h 2231020"/>
                  <a:gd name="connsiteX6" fmla="*/ 3770652 w 3770652"/>
                  <a:gd name="connsiteY6" fmla="*/ 1343968 h 2231020"/>
                  <a:gd name="connsiteX7" fmla="*/ 0 w 3770652"/>
                  <a:gd name="connsiteY7" fmla="*/ 1343968 h 2231020"/>
                  <a:gd name="connsiteX8" fmla="*/ 0 w 3770652"/>
                  <a:gd name="connsiteY8" fmla="*/ 0 h 2231020"/>
                  <a:gd name="connsiteX9" fmla="*/ 3770652 w 3770652"/>
                  <a:gd name="connsiteY9" fmla="*/ 0 h 2231020"/>
                  <a:gd name="connsiteX10" fmla="*/ 3770652 w 3770652"/>
                  <a:gd name="connsiteY10" fmla="*/ 453632 h 2231020"/>
                  <a:gd name="connsiteX11" fmla="*/ 0 w 3770652"/>
                  <a:gd name="connsiteY11" fmla="*/ 453632 h 223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70652" h="2231020">
                    <a:moveTo>
                      <a:pt x="0" y="1789136"/>
                    </a:moveTo>
                    <a:lnTo>
                      <a:pt x="3770652" y="1789136"/>
                    </a:lnTo>
                    <a:lnTo>
                      <a:pt x="3770652" y="2231020"/>
                    </a:lnTo>
                    <a:lnTo>
                      <a:pt x="0" y="2231020"/>
                    </a:lnTo>
                    <a:close/>
                    <a:moveTo>
                      <a:pt x="0" y="898800"/>
                    </a:moveTo>
                    <a:lnTo>
                      <a:pt x="3770652" y="898800"/>
                    </a:lnTo>
                    <a:lnTo>
                      <a:pt x="3770652" y="1343968"/>
                    </a:lnTo>
                    <a:lnTo>
                      <a:pt x="0" y="1343968"/>
                    </a:lnTo>
                    <a:close/>
                    <a:moveTo>
                      <a:pt x="0" y="0"/>
                    </a:moveTo>
                    <a:lnTo>
                      <a:pt x="3770652" y="0"/>
                    </a:lnTo>
                    <a:lnTo>
                      <a:pt x="3770652" y="453632"/>
                    </a:lnTo>
                    <a:lnTo>
                      <a:pt x="0" y="453632"/>
                    </a:lnTo>
                    <a:close/>
                  </a:path>
                </a:pathLst>
              </a:custGeom>
              <a:solidFill>
                <a:srgbClr val="8E9F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이등변 삼각형 60">
                <a:extLst>
                  <a:ext uri="{FF2B5EF4-FFF2-40B4-BE49-F238E27FC236}">
                    <a16:creationId xmlns:a16="http://schemas.microsoft.com/office/drawing/2014/main" id="{D9035E87-C408-48B3-82AF-731B7BE5AA78}"/>
                  </a:ext>
                </a:extLst>
              </p:cNvPr>
              <p:cNvSpPr/>
              <p:nvPr userDrawn="1"/>
            </p:nvSpPr>
            <p:spPr>
              <a:xfrm flipV="1">
                <a:off x="8870165" y="1465477"/>
                <a:ext cx="165550" cy="142716"/>
              </a:xfrm>
              <a:prstGeom prst="triangle">
                <a:avLst/>
              </a:prstGeom>
              <a:solidFill>
                <a:srgbClr val="8E9F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EE48F86-ED52-482E-A9A8-7706A192B2F5}"/>
                  </a:ext>
                </a:extLst>
              </p:cNvPr>
              <p:cNvSpPr/>
              <p:nvPr userDrawn="1"/>
            </p:nvSpPr>
            <p:spPr>
              <a:xfrm>
                <a:off x="-108285" y="1801800"/>
                <a:ext cx="9384631" cy="817209"/>
              </a:xfrm>
              <a:prstGeom prst="rect">
                <a:avLst/>
              </a:prstGeom>
              <a:noFill/>
              <a:ln w="0">
                <a:solidFill>
                  <a:srgbClr val="8E9FAE">
                    <a:alpha val="9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08000"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1.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모바일 게임 산업의 초기 상황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68CE075-B5A5-41DD-B1FF-23611A0920BA}"/>
                  </a:ext>
                </a:extLst>
              </p:cNvPr>
              <p:cNvSpPr txBox="1"/>
              <p:nvPr userDrawn="1"/>
            </p:nvSpPr>
            <p:spPr>
              <a:xfrm>
                <a:off x="8257976" y="1884311"/>
                <a:ext cx="82586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rgbClr val="8E9FAE"/>
                    </a:solidFill>
                  </a:rPr>
                  <a:t>오후 </a:t>
                </a:r>
                <a:r>
                  <a:rPr lang="en-US" altLang="ko-KR" sz="1050" dirty="0">
                    <a:solidFill>
                      <a:srgbClr val="8E9FAE"/>
                    </a:solidFill>
                  </a:rPr>
                  <a:t>12:00</a:t>
                </a:r>
                <a:endParaRPr lang="ko-KR" altLang="en-US" sz="1050" dirty="0">
                  <a:solidFill>
                    <a:srgbClr val="8E9FAE"/>
                  </a:solidFill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F4AC959-6F3D-4EBE-AFBD-676BFFD69589}"/>
                  </a:ext>
                </a:extLst>
              </p:cNvPr>
              <p:cNvGrpSpPr/>
              <p:nvPr userDrawn="1"/>
            </p:nvGrpSpPr>
            <p:grpSpPr>
              <a:xfrm>
                <a:off x="98028" y="1902624"/>
                <a:ext cx="598029" cy="598029"/>
                <a:chOff x="3188368" y="3368844"/>
                <a:chExt cx="914400" cy="914400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DFBE885B-1A32-4146-B402-7540E5A395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158"/>
                <a:stretch/>
              </p:blipFill>
              <p:spPr>
                <a:xfrm>
                  <a:off x="3266956" y="3416968"/>
                  <a:ext cx="795857" cy="778707"/>
                </a:xfrm>
                <a:prstGeom prst="rect">
                  <a:avLst/>
                </a:prstGeom>
              </p:spPr>
            </p:pic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324E1971-7586-4B48-86C6-7A613BE4D4DC}"/>
                    </a:ext>
                  </a:extLst>
                </p:cNvPr>
                <p:cNvSpPr/>
                <p:nvPr/>
              </p:nvSpPr>
              <p:spPr>
                <a:xfrm>
                  <a:off x="3188368" y="3368844"/>
                  <a:ext cx="914400" cy="914400"/>
                </a:xfrm>
                <a:prstGeom prst="ellipse">
                  <a:avLst/>
                </a:prstGeom>
                <a:noFill/>
                <a:ln>
                  <a:solidFill>
                    <a:srgbClr val="8E9FA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3AC1E0C-F3DF-472E-8710-FBB1248F6E56}"/>
                  </a:ext>
                </a:extLst>
              </p:cNvPr>
              <p:cNvSpPr/>
              <p:nvPr userDrawn="1"/>
            </p:nvSpPr>
            <p:spPr>
              <a:xfrm>
                <a:off x="-108285" y="2619009"/>
                <a:ext cx="9384631" cy="817209"/>
              </a:xfrm>
              <a:prstGeom prst="rect">
                <a:avLst/>
              </a:prstGeom>
              <a:noFill/>
              <a:ln w="0">
                <a:solidFill>
                  <a:srgbClr val="8E9FAE">
                    <a:alpha val="9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08000"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카카오톡의 등장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게임 산업 참여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7E2F78-3BE9-4579-8DDE-17D2B48BD964}"/>
                  </a:ext>
                </a:extLst>
              </p:cNvPr>
              <p:cNvSpPr txBox="1"/>
              <p:nvPr userDrawn="1"/>
            </p:nvSpPr>
            <p:spPr>
              <a:xfrm>
                <a:off x="8257976" y="2701520"/>
                <a:ext cx="82586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rgbClr val="8E9FAE"/>
                    </a:solidFill>
                  </a:rPr>
                  <a:t>오후 </a:t>
                </a:r>
                <a:r>
                  <a:rPr lang="en-US" altLang="ko-KR" sz="1050" dirty="0">
                    <a:solidFill>
                      <a:srgbClr val="8E9FAE"/>
                    </a:solidFill>
                  </a:rPr>
                  <a:t>12:01</a:t>
                </a:r>
                <a:endParaRPr lang="ko-KR" altLang="en-US" sz="1050" dirty="0">
                  <a:solidFill>
                    <a:srgbClr val="8E9FAE"/>
                  </a:solidFill>
                </a:endParaRPr>
              </a:p>
            </p:txBody>
          </p: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FD2E2C45-AA9F-4B86-8E74-F58D0CD5347B}"/>
                  </a:ext>
                </a:extLst>
              </p:cNvPr>
              <p:cNvGrpSpPr/>
              <p:nvPr userDrawn="1"/>
            </p:nvGrpSpPr>
            <p:grpSpPr>
              <a:xfrm>
                <a:off x="98028" y="2719833"/>
                <a:ext cx="598029" cy="598029"/>
                <a:chOff x="98028" y="2719833"/>
                <a:chExt cx="598029" cy="598029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2E977878-15CA-4EE9-A62F-416D1B47DC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5844"/>
                <a:stretch/>
              </p:blipFill>
              <p:spPr>
                <a:xfrm>
                  <a:off x="122435" y="2738349"/>
                  <a:ext cx="547491" cy="544187"/>
                </a:xfrm>
                <a:prstGeom prst="rect">
                  <a:avLst/>
                </a:prstGeom>
              </p:spPr>
            </p:pic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4475A56F-0712-4211-9DC2-9297EFDE2C1A}"/>
                    </a:ext>
                  </a:extLst>
                </p:cNvPr>
                <p:cNvSpPr/>
                <p:nvPr/>
              </p:nvSpPr>
              <p:spPr>
                <a:xfrm>
                  <a:off x="98028" y="2719833"/>
                  <a:ext cx="598029" cy="598029"/>
                </a:xfrm>
                <a:prstGeom prst="ellipse">
                  <a:avLst/>
                </a:prstGeom>
                <a:noFill/>
                <a:ln>
                  <a:solidFill>
                    <a:srgbClr val="8E9FA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921A988-5DDF-4731-9EE2-FF7CDCE73FEA}"/>
                  </a:ext>
                </a:extLst>
              </p:cNvPr>
              <p:cNvSpPr/>
              <p:nvPr userDrawn="1"/>
            </p:nvSpPr>
            <p:spPr>
              <a:xfrm>
                <a:off x="-108285" y="3436218"/>
                <a:ext cx="9384631" cy="817209"/>
              </a:xfrm>
              <a:prstGeom prst="rect">
                <a:avLst/>
              </a:prstGeom>
              <a:noFill/>
              <a:ln w="0">
                <a:solidFill>
                  <a:srgbClr val="8E9FAE">
                    <a:alpha val="9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08000"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3.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카카오 게임 산업의 성장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5E36545-4A31-4954-8775-268C1347F89F}"/>
                  </a:ext>
                </a:extLst>
              </p:cNvPr>
              <p:cNvSpPr txBox="1"/>
              <p:nvPr userDrawn="1"/>
            </p:nvSpPr>
            <p:spPr>
              <a:xfrm>
                <a:off x="8257976" y="3518729"/>
                <a:ext cx="82586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rgbClr val="8E9FAE"/>
                    </a:solidFill>
                  </a:rPr>
                  <a:t>오후 </a:t>
                </a:r>
                <a:r>
                  <a:rPr lang="en-US" altLang="ko-KR" sz="1050" dirty="0">
                    <a:solidFill>
                      <a:srgbClr val="8E9FAE"/>
                    </a:solidFill>
                  </a:rPr>
                  <a:t>12:02</a:t>
                </a:r>
                <a:endParaRPr lang="ko-KR" altLang="en-US" sz="1050" dirty="0">
                  <a:solidFill>
                    <a:srgbClr val="8E9FA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7ECC3CE-8205-4613-9487-6B6977C7A684}"/>
                  </a:ext>
                </a:extLst>
              </p:cNvPr>
              <p:cNvSpPr/>
              <p:nvPr userDrawn="1"/>
            </p:nvSpPr>
            <p:spPr>
              <a:xfrm>
                <a:off x="98028" y="3537042"/>
                <a:ext cx="598029" cy="598029"/>
              </a:xfrm>
              <a:prstGeom prst="ellipse">
                <a:avLst/>
              </a:prstGeom>
              <a:noFill/>
              <a:ln>
                <a:solidFill>
                  <a:srgbClr val="8E9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2FC5AEB-8724-4E82-A364-D6FA674CF2E9}"/>
                  </a:ext>
                </a:extLst>
              </p:cNvPr>
              <p:cNvSpPr/>
              <p:nvPr userDrawn="1"/>
            </p:nvSpPr>
            <p:spPr>
              <a:xfrm>
                <a:off x="-108285" y="4253427"/>
                <a:ext cx="9384631" cy="817209"/>
              </a:xfrm>
              <a:prstGeom prst="rect">
                <a:avLst/>
              </a:prstGeom>
              <a:noFill/>
              <a:ln w="0">
                <a:solidFill>
                  <a:srgbClr val="8E9FAE">
                    <a:alpha val="9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08000"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4.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독점으로 인한 양극화 발생과 하향세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D3130A-DD00-4E9F-9296-405E25CDA9AD}"/>
                  </a:ext>
                </a:extLst>
              </p:cNvPr>
              <p:cNvSpPr txBox="1"/>
              <p:nvPr userDrawn="1"/>
            </p:nvSpPr>
            <p:spPr>
              <a:xfrm>
                <a:off x="8257976" y="4335938"/>
                <a:ext cx="82586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rgbClr val="8E9FAE"/>
                    </a:solidFill>
                  </a:rPr>
                  <a:t>오후 </a:t>
                </a:r>
                <a:r>
                  <a:rPr lang="en-US" altLang="ko-KR" sz="1050" dirty="0">
                    <a:solidFill>
                      <a:srgbClr val="8E9FAE"/>
                    </a:solidFill>
                  </a:rPr>
                  <a:t>12:03</a:t>
                </a:r>
                <a:endParaRPr lang="ko-KR" altLang="en-US" sz="1050" dirty="0">
                  <a:solidFill>
                    <a:srgbClr val="8E9FA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2A8B2A43-8261-40F9-ABD9-266643EDCACC}"/>
                  </a:ext>
                </a:extLst>
              </p:cNvPr>
              <p:cNvSpPr/>
              <p:nvPr userDrawn="1"/>
            </p:nvSpPr>
            <p:spPr>
              <a:xfrm>
                <a:off x="98028" y="4354251"/>
                <a:ext cx="598029" cy="598029"/>
              </a:xfrm>
              <a:prstGeom prst="ellipse">
                <a:avLst/>
              </a:prstGeom>
              <a:noFill/>
              <a:ln>
                <a:solidFill>
                  <a:srgbClr val="8E9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5D7850E-4D71-4759-AD3E-0CB9152F08FB}"/>
                  </a:ext>
                </a:extLst>
              </p:cNvPr>
              <p:cNvSpPr/>
              <p:nvPr userDrawn="1"/>
            </p:nvSpPr>
            <p:spPr>
              <a:xfrm>
                <a:off x="-108285" y="5070636"/>
                <a:ext cx="9384631" cy="817209"/>
              </a:xfrm>
              <a:prstGeom prst="rect">
                <a:avLst/>
              </a:prstGeom>
              <a:noFill/>
              <a:ln w="0">
                <a:solidFill>
                  <a:srgbClr val="8E9FAE">
                    <a:alpha val="9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08000"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5.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현 실태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모바일 게임 산업의 전반적인 침체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1530DE-D26B-4DA2-8FE2-BC3AF5377045}"/>
                  </a:ext>
                </a:extLst>
              </p:cNvPr>
              <p:cNvSpPr txBox="1"/>
              <p:nvPr userDrawn="1"/>
            </p:nvSpPr>
            <p:spPr>
              <a:xfrm>
                <a:off x="8257976" y="5153147"/>
                <a:ext cx="82586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rgbClr val="8E9FAE"/>
                    </a:solidFill>
                  </a:rPr>
                  <a:t>오후 </a:t>
                </a:r>
                <a:r>
                  <a:rPr lang="en-US" altLang="ko-KR" sz="1050" dirty="0">
                    <a:solidFill>
                      <a:srgbClr val="8E9FAE"/>
                    </a:solidFill>
                  </a:rPr>
                  <a:t>12:04</a:t>
                </a:r>
                <a:endParaRPr lang="ko-KR" altLang="en-US" sz="1050" dirty="0">
                  <a:solidFill>
                    <a:srgbClr val="8E9FA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C8BB9E4-DAEB-427F-9F9C-6BD659C8F3C8}"/>
                  </a:ext>
                </a:extLst>
              </p:cNvPr>
              <p:cNvSpPr/>
              <p:nvPr userDrawn="1"/>
            </p:nvSpPr>
            <p:spPr>
              <a:xfrm>
                <a:off x="98028" y="5171460"/>
                <a:ext cx="598029" cy="598029"/>
              </a:xfrm>
              <a:prstGeom prst="ellipse">
                <a:avLst/>
              </a:prstGeom>
              <a:noFill/>
              <a:ln>
                <a:solidFill>
                  <a:srgbClr val="8E9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AD95353-9D68-4B9E-896F-7090DDB39392}"/>
                  </a:ext>
                </a:extLst>
              </p:cNvPr>
              <p:cNvSpPr/>
              <p:nvPr userDrawn="1"/>
            </p:nvSpPr>
            <p:spPr>
              <a:xfrm>
                <a:off x="-108285" y="5887845"/>
                <a:ext cx="9384631" cy="817209"/>
              </a:xfrm>
              <a:prstGeom prst="rect">
                <a:avLst/>
              </a:prstGeom>
              <a:noFill/>
              <a:ln w="0">
                <a:solidFill>
                  <a:srgbClr val="8E9FAE">
                    <a:alpha val="9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08000"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6.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교훈 및 실천방안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9A6957D-2D9B-48D0-B715-8D58B6B1B90C}"/>
                  </a:ext>
                </a:extLst>
              </p:cNvPr>
              <p:cNvSpPr txBox="1"/>
              <p:nvPr userDrawn="1"/>
            </p:nvSpPr>
            <p:spPr>
              <a:xfrm>
                <a:off x="8257976" y="5970356"/>
                <a:ext cx="82586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solidFill>
                      <a:srgbClr val="8E9FAE"/>
                    </a:solidFill>
                  </a:rPr>
                  <a:t>오후 </a:t>
                </a:r>
                <a:r>
                  <a:rPr lang="en-US" altLang="ko-KR" sz="1050" dirty="0">
                    <a:solidFill>
                      <a:srgbClr val="8E9FAE"/>
                    </a:solidFill>
                  </a:rPr>
                  <a:t>12:05</a:t>
                </a:r>
                <a:endParaRPr lang="ko-KR" altLang="en-US" sz="1050" dirty="0">
                  <a:solidFill>
                    <a:srgbClr val="8E9FA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A186B64-B9E1-43FA-BF4B-6F45465AC089}"/>
                  </a:ext>
                </a:extLst>
              </p:cNvPr>
              <p:cNvSpPr/>
              <p:nvPr userDrawn="1"/>
            </p:nvSpPr>
            <p:spPr>
              <a:xfrm>
                <a:off x="98028" y="5988669"/>
                <a:ext cx="598029" cy="598029"/>
              </a:xfrm>
              <a:prstGeom prst="ellipse">
                <a:avLst/>
              </a:prstGeom>
              <a:noFill/>
              <a:ln>
                <a:solidFill>
                  <a:srgbClr val="8E9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7D71C-97F7-47A4-B170-9442064037A2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62DD9-731D-4ACE-8CE9-003AB55EE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1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21">
            <a:extLst>
              <a:ext uri="{FF2B5EF4-FFF2-40B4-BE49-F238E27FC236}">
                <a16:creationId xmlns:a16="http://schemas.microsoft.com/office/drawing/2014/main" id="{C600B420-C969-413C-985C-FA3902C28F0A}"/>
              </a:ext>
            </a:extLst>
          </p:cNvPr>
          <p:cNvSpPr/>
          <p:nvPr userDrawn="1"/>
        </p:nvSpPr>
        <p:spPr>
          <a:xfrm>
            <a:off x="4918557" y="825053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pm 12:00</a:t>
            </a:r>
            <a:r>
              <a:rPr lang="ko-KR" altLang="en-US" sz="1200" dirty="0"/>
              <a:t>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B8632D-6DE6-4331-9AB1-1DDFBF087BD5}"/>
              </a:ext>
            </a:extLst>
          </p:cNvPr>
          <p:cNvGrpSpPr/>
          <p:nvPr userDrawn="1"/>
        </p:nvGrpSpPr>
        <p:grpSpPr>
          <a:xfrm>
            <a:off x="246646" y="437799"/>
            <a:ext cx="431800" cy="431800"/>
            <a:chOff x="2305050" y="1416050"/>
            <a:chExt cx="1054100" cy="10541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E0FBFE0-D748-438D-A65D-EA4C0C85FA3E}"/>
                </a:ext>
              </a:extLst>
            </p:cNvPr>
            <p:cNvSpPr/>
            <p:nvPr userDrawn="1"/>
          </p:nvSpPr>
          <p:spPr>
            <a:xfrm>
              <a:off x="2305050" y="1416050"/>
              <a:ext cx="1054100" cy="1054100"/>
            </a:xfrm>
            <a:prstGeom prst="ellipse">
              <a:avLst/>
            </a:prstGeom>
            <a:solidFill>
              <a:srgbClr val="80A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6F7F72E-0EEE-434F-9D28-DB4DFAFF9A1B}"/>
                </a:ext>
              </a:extLst>
            </p:cNvPr>
            <p:cNvSpPr/>
            <p:nvPr userDrawn="1"/>
          </p:nvSpPr>
          <p:spPr>
            <a:xfrm>
              <a:off x="2657475" y="1574800"/>
              <a:ext cx="349250" cy="349250"/>
            </a:xfrm>
            <a:prstGeom prst="ellipse">
              <a:avLst/>
            </a:prstGeom>
            <a:solidFill>
              <a:srgbClr val="BFD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3B5D6846-8068-47FC-8E52-4A6A6B434EB0}"/>
                </a:ext>
              </a:extLst>
            </p:cNvPr>
            <p:cNvSpPr/>
            <p:nvPr userDrawn="1"/>
          </p:nvSpPr>
          <p:spPr>
            <a:xfrm>
              <a:off x="2468452" y="2006600"/>
              <a:ext cx="727299" cy="463550"/>
            </a:xfrm>
            <a:custGeom>
              <a:avLst/>
              <a:gdLst>
                <a:gd name="connsiteX0" fmla="*/ 363649 w 727299"/>
                <a:gd name="connsiteY0" fmla="*/ 0 h 463550"/>
                <a:gd name="connsiteX1" fmla="*/ 724467 w 727299"/>
                <a:gd name="connsiteY1" fmla="*/ 294075 h 463550"/>
                <a:gd name="connsiteX2" fmla="*/ 727299 w 727299"/>
                <a:gd name="connsiteY2" fmla="*/ 322167 h 463550"/>
                <a:gd name="connsiteX3" fmla="*/ 668979 w 727299"/>
                <a:gd name="connsiteY3" fmla="*/ 370285 h 463550"/>
                <a:gd name="connsiteX4" fmla="*/ 363649 w 727299"/>
                <a:gd name="connsiteY4" fmla="*/ 463550 h 463550"/>
                <a:gd name="connsiteX5" fmla="*/ 58319 w 727299"/>
                <a:gd name="connsiteY5" fmla="*/ 370285 h 463550"/>
                <a:gd name="connsiteX6" fmla="*/ 0 w 727299"/>
                <a:gd name="connsiteY6" fmla="*/ 322167 h 463550"/>
                <a:gd name="connsiteX7" fmla="*/ 2832 w 727299"/>
                <a:gd name="connsiteY7" fmla="*/ 294075 h 463550"/>
                <a:gd name="connsiteX8" fmla="*/ 363649 w 727299"/>
                <a:gd name="connsiteY8" fmla="*/ 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299" h="463550">
                  <a:moveTo>
                    <a:pt x="363649" y="0"/>
                  </a:moveTo>
                  <a:cubicBezTo>
                    <a:pt x="541630" y="0"/>
                    <a:pt x="690124" y="126247"/>
                    <a:pt x="724467" y="294075"/>
                  </a:cubicBezTo>
                  <a:lnTo>
                    <a:pt x="727299" y="322167"/>
                  </a:lnTo>
                  <a:lnTo>
                    <a:pt x="668979" y="370285"/>
                  </a:lnTo>
                  <a:cubicBezTo>
                    <a:pt x="581821" y="429168"/>
                    <a:pt x="476750" y="463550"/>
                    <a:pt x="363649" y="463550"/>
                  </a:cubicBezTo>
                  <a:cubicBezTo>
                    <a:pt x="250548" y="463550"/>
                    <a:pt x="145478" y="429168"/>
                    <a:pt x="58319" y="370285"/>
                  </a:cubicBezTo>
                  <a:lnTo>
                    <a:pt x="0" y="322167"/>
                  </a:lnTo>
                  <a:lnTo>
                    <a:pt x="2832" y="294075"/>
                  </a:lnTo>
                  <a:cubicBezTo>
                    <a:pt x="37175" y="126247"/>
                    <a:pt x="185669" y="0"/>
                    <a:pt x="363649" y="0"/>
                  </a:cubicBezTo>
                  <a:close/>
                </a:path>
              </a:pathLst>
            </a:custGeom>
            <a:solidFill>
              <a:srgbClr val="BFD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8A4C8CA2-4B1C-4668-922B-654A1C8480E8}"/>
              </a:ext>
            </a:extLst>
          </p:cNvPr>
          <p:cNvSpPr/>
          <p:nvPr userDrawn="1"/>
        </p:nvSpPr>
        <p:spPr>
          <a:xfrm rot="5400000">
            <a:off x="2767184" y="-1236690"/>
            <a:ext cx="431788" cy="4212567"/>
          </a:xfrm>
          <a:prstGeom prst="wedgeRoundRectCallout">
            <a:avLst>
              <a:gd name="adj1" fmla="val -38776"/>
              <a:gd name="adj2" fmla="val 5360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BBBB18-E369-490C-B872-818791CD539C}"/>
              </a:ext>
            </a:extLst>
          </p:cNvPr>
          <p:cNvGrpSpPr/>
          <p:nvPr userDrawn="1"/>
        </p:nvGrpSpPr>
        <p:grpSpPr>
          <a:xfrm>
            <a:off x="678445" y="1301388"/>
            <a:ext cx="8218907" cy="5255807"/>
            <a:chOff x="938461" y="1746657"/>
            <a:chExt cx="7622007" cy="46368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C8B2AE65-31FE-4417-A03E-937E3FE4760A}"/>
                </a:ext>
              </a:extLst>
            </p:cNvPr>
            <p:cNvSpPr/>
            <p:nvPr userDrawn="1"/>
          </p:nvSpPr>
          <p:spPr>
            <a:xfrm rot="19457581">
              <a:off x="7080584" y="2374574"/>
              <a:ext cx="1479884" cy="493290"/>
            </a:xfrm>
            <a:prstGeom prst="triangle">
              <a:avLst/>
            </a:prstGeom>
            <a:solidFill>
              <a:srgbClr val="FFE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D6454F-A098-4586-B98E-C7B0DFB76B30}"/>
                </a:ext>
              </a:extLst>
            </p:cNvPr>
            <p:cNvSpPr/>
            <p:nvPr userDrawn="1"/>
          </p:nvSpPr>
          <p:spPr>
            <a:xfrm>
              <a:off x="938461" y="1746657"/>
              <a:ext cx="7146759" cy="4636892"/>
            </a:xfrm>
            <a:prstGeom prst="roundRect">
              <a:avLst/>
            </a:prstGeom>
            <a:solidFill>
              <a:srgbClr val="FFE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A4ECF7-9785-4421-AE9D-D5D4A8A8E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70763" y="648598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EEBC-9CA9-4615-B0C1-E21CFD222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90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21">
            <a:extLst>
              <a:ext uri="{FF2B5EF4-FFF2-40B4-BE49-F238E27FC236}">
                <a16:creationId xmlns:a16="http://schemas.microsoft.com/office/drawing/2014/main" id="{46B0993B-0B98-469A-AB49-6BAC8A36035E}"/>
              </a:ext>
            </a:extLst>
          </p:cNvPr>
          <p:cNvSpPr/>
          <p:nvPr userDrawn="1"/>
        </p:nvSpPr>
        <p:spPr>
          <a:xfrm>
            <a:off x="4918557" y="825053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pm 12:00</a:t>
            </a:r>
            <a:r>
              <a:rPr lang="ko-KR" altLang="en-US" sz="1200" dirty="0"/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6CCB40-6C75-405A-A43E-1E9EF825D252}"/>
              </a:ext>
            </a:extLst>
          </p:cNvPr>
          <p:cNvGrpSpPr/>
          <p:nvPr userDrawn="1"/>
        </p:nvGrpSpPr>
        <p:grpSpPr>
          <a:xfrm>
            <a:off x="246646" y="437799"/>
            <a:ext cx="431800" cy="431800"/>
            <a:chOff x="2305050" y="1416050"/>
            <a:chExt cx="1054100" cy="10541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69FB213-104A-47CC-97ED-5EB8C2CEA408}"/>
                </a:ext>
              </a:extLst>
            </p:cNvPr>
            <p:cNvSpPr/>
            <p:nvPr userDrawn="1"/>
          </p:nvSpPr>
          <p:spPr>
            <a:xfrm>
              <a:off x="2305050" y="1416050"/>
              <a:ext cx="1054100" cy="1054100"/>
            </a:xfrm>
            <a:prstGeom prst="ellipse">
              <a:avLst/>
            </a:prstGeom>
            <a:solidFill>
              <a:srgbClr val="80A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8AA3A57-2EC0-48FA-9148-9F3BEA9ECB3A}"/>
                </a:ext>
              </a:extLst>
            </p:cNvPr>
            <p:cNvSpPr/>
            <p:nvPr userDrawn="1"/>
          </p:nvSpPr>
          <p:spPr>
            <a:xfrm>
              <a:off x="2657475" y="1574800"/>
              <a:ext cx="349250" cy="349250"/>
            </a:xfrm>
            <a:prstGeom prst="ellipse">
              <a:avLst/>
            </a:prstGeom>
            <a:solidFill>
              <a:srgbClr val="BFD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FE23434-22AE-4DFD-825B-FAF7FB48C7BB}"/>
                </a:ext>
              </a:extLst>
            </p:cNvPr>
            <p:cNvSpPr/>
            <p:nvPr userDrawn="1"/>
          </p:nvSpPr>
          <p:spPr>
            <a:xfrm>
              <a:off x="2468452" y="2006600"/>
              <a:ext cx="727299" cy="463550"/>
            </a:xfrm>
            <a:custGeom>
              <a:avLst/>
              <a:gdLst>
                <a:gd name="connsiteX0" fmla="*/ 363649 w 727299"/>
                <a:gd name="connsiteY0" fmla="*/ 0 h 463550"/>
                <a:gd name="connsiteX1" fmla="*/ 724467 w 727299"/>
                <a:gd name="connsiteY1" fmla="*/ 294075 h 463550"/>
                <a:gd name="connsiteX2" fmla="*/ 727299 w 727299"/>
                <a:gd name="connsiteY2" fmla="*/ 322167 h 463550"/>
                <a:gd name="connsiteX3" fmla="*/ 668979 w 727299"/>
                <a:gd name="connsiteY3" fmla="*/ 370285 h 463550"/>
                <a:gd name="connsiteX4" fmla="*/ 363649 w 727299"/>
                <a:gd name="connsiteY4" fmla="*/ 463550 h 463550"/>
                <a:gd name="connsiteX5" fmla="*/ 58319 w 727299"/>
                <a:gd name="connsiteY5" fmla="*/ 370285 h 463550"/>
                <a:gd name="connsiteX6" fmla="*/ 0 w 727299"/>
                <a:gd name="connsiteY6" fmla="*/ 322167 h 463550"/>
                <a:gd name="connsiteX7" fmla="*/ 2832 w 727299"/>
                <a:gd name="connsiteY7" fmla="*/ 294075 h 463550"/>
                <a:gd name="connsiteX8" fmla="*/ 363649 w 727299"/>
                <a:gd name="connsiteY8" fmla="*/ 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299" h="463550">
                  <a:moveTo>
                    <a:pt x="363649" y="0"/>
                  </a:moveTo>
                  <a:cubicBezTo>
                    <a:pt x="541630" y="0"/>
                    <a:pt x="690124" y="126247"/>
                    <a:pt x="724467" y="294075"/>
                  </a:cubicBezTo>
                  <a:lnTo>
                    <a:pt x="727299" y="322167"/>
                  </a:lnTo>
                  <a:lnTo>
                    <a:pt x="668979" y="370285"/>
                  </a:lnTo>
                  <a:cubicBezTo>
                    <a:pt x="581821" y="429168"/>
                    <a:pt x="476750" y="463550"/>
                    <a:pt x="363649" y="463550"/>
                  </a:cubicBezTo>
                  <a:cubicBezTo>
                    <a:pt x="250548" y="463550"/>
                    <a:pt x="145478" y="429168"/>
                    <a:pt x="58319" y="370285"/>
                  </a:cubicBezTo>
                  <a:lnTo>
                    <a:pt x="0" y="322167"/>
                  </a:lnTo>
                  <a:lnTo>
                    <a:pt x="2832" y="294075"/>
                  </a:lnTo>
                  <a:cubicBezTo>
                    <a:pt x="37175" y="126247"/>
                    <a:pt x="185669" y="0"/>
                    <a:pt x="363649" y="0"/>
                  </a:cubicBezTo>
                  <a:close/>
                </a:path>
              </a:pathLst>
            </a:custGeom>
            <a:solidFill>
              <a:srgbClr val="BFD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ECDFFA7B-889D-4A24-BF93-851C72EBDB1F}"/>
              </a:ext>
            </a:extLst>
          </p:cNvPr>
          <p:cNvSpPr/>
          <p:nvPr userDrawn="1"/>
        </p:nvSpPr>
        <p:spPr>
          <a:xfrm rot="5400000">
            <a:off x="2767184" y="-1236690"/>
            <a:ext cx="431788" cy="4212567"/>
          </a:xfrm>
          <a:prstGeom prst="wedgeRoundRectCallout">
            <a:avLst>
              <a:gd name="adj1" fmla="val -38776"/>
              <a:gd name="adj2" fmla="val 5360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F4DE95E-FE9E-4982-87C1-370B49E08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70763" y="648598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EEBC-9CA9-4615-B0C1-E21CFD222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9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hyperlink" Target="http://corp.sundaytoz.com/press/2016/9/30/-3-3-1-" TargetMode="Externa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D96F6E-2432-427C-8CDC-32AB66F42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B36C6E-7678-4FA1-9295-990A13E6A41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0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679801"/>
            <a:ext cx="54387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23731" y="667692"/>
            <a:ext cx="380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카카오게임의 성공 비결</a:t>
            </a:r>
            <a:r>
              <a:rPr lang="en-US" altLang="ko-KR" sz="2000" dirty="0">
                <a:latin typeface="+mn-ea"/>
              </a:rPr>
              <a:t>_</a:t>
            </a:r>
            <a:r>
              <a:rPr lang="ko-KR" altLang="en-US" sz="2000" dirty="0" err="1">
                <a:latin typeface="+mn-ea"/>
              </a:rPr>
              <a:t>애니팡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81627"/>
            <a:ext cx="66675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2462A7-09A0-4EFD-A684-EA8A284CF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1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본격화</a:t>
            </a: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98" y="1782146"/>
            <a:ext cx="3214395" cy="206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94" y="1782146"/>
            <a:ext cx="3214396" cy="206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98" y="3848876"/>
            <a:ext cx="3214396" cy="206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93" y="3848876"/>
            <a:ext cx="3214397" cy="206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30219" y="2480777"/>
            <a:ext cx="560657" cy="277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50767" y="2695381"/>
            <a:ext cx="560657" cy="277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35290" y="4085640"/>
            <a:ext cx="690465" cy="277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59321" y="5437408"/>
            <a:ext cx="690465" cy="277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24FDFF-2667-4F89-9F67-5A905621A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303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68302" y="1483567"/>
            <a:ext cx="4488026" cy="4865913"/>
            <a:chOff x="4014302" y="1143000"/>
            <a:chExt cx="3552825" cy="4572000"/>
          </a:xfrm>
        </p:grpSpPr>
        <p:pic>
          <p:nvPicPr>
            <p:cNvPr id="2" name="picture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302" y="1143000"/>
              <a:ext cx="1724025" cy="4572000"/>
            </a:xfrm>
            <a:prstGeom prst="rect">
              <a:avLst/>
            </a:prstGeom>
          </p:spPr>
        </p:pic>
        <p:pic>
          <p:nvPicPr>
            <p:cNvPr id="3" name="picture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327" y="1143000"/>
              <a:ext cx="1828800" cy="4572000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3731" y="667692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본격화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36255" y="3377914"/>
            <a:ext cx="2824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상위권에 </a:t>
            </a:r>
            <a:r>
              <a:rPr lang="ko-KR" altLang="en-US" sz="2800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랭크한</a:t>
            </a:r>
            <a:endParaRPr lang="en-US" altLang="ko-KR" sz="28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카카오 게임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581F4C0-3E17-4033-8133-B385CC498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131CBB-6268-4AB9-99A3-40F23793F2D2}"/>
              </a:ext>
            </a:extLst>
          </p:cNvPr>
          <p:cNvCxnSpPr/>
          <p:nvPr/>
        </p:nvCxnSpPr>
        <p:spPr>
          <a:xfrm>
            <a:off x="2125579" y="1812758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F9171B-87CF-49D2-8A38-995CAF85B544}"/>
              </a:ext>
            </a:extLst>
          </p:cNvPr>
          <p:cNvCxnSpPr/>
          <p:nvPr/>
        </p:nvCxnSpPr>
        <p:spPr>
          <a:xfrm>
            <a:off x="2387164" y="2286000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BD2114-1A7D-4D63-9379-2CC4E6E93129}"/>
              </a:ext>
            </a:extLst>
          </p:cNvPr>
          <p:cNvCxnSpPr/>
          <p:nvPr/>
        </p:nvCxnSpPr>
        <p:spPr>
          <a:xfrm>
            <a:off x="2207591" y="2759242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35F8276-4E9B-45FF-8D7F-0DAD5B51292F}"/>
              </a:ext>
            </a:extLst>
          </p:cNvPr>
          <p:cNvCxnSpPr/>
          <p:nvPr/>
        </p:nvCxnSpPr>
        <p:spPr>
          <a:xfrm>
            <a:off x="2451332" y="3232484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2FF9719-EF0F-4E9A-B2AD-CD2E69EDCDCF}"/>
              </a:ext>
            </a:extLst>
          </p:cNvPr>
          <p:cNvCxnSpPr/>
          <p:nvPr/>
        </p:nvCxnSpPr>
        <p:spPr>
          <a:xfrm>
            <a:off x="2542674" y="4178969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891A636-058F-401A-B69C-165EF89A4FC4}"/>
              </a:ext>
            </a:extLst>
          </p:cNvPr>
          <p:cNvCxnSpPr>
            <a:cxnSpLocks/>
          </p:cNvCxnSpPr>
          <p:nvPr/>
        </p:nvCxnSpPr>
        <p:spPr>
          <a:xfrm>
            <a:off x="2647848" y="4652212"/>
            <a:ext cx="464321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B13072E-AB9E-43EC-AEA0-637B81D3FF4E}"/>
              </a:ext>
            </a:extLst>
          </p:cNvPr>
          <p:cNvCxnSpPr/>
          <p:nvPr/>
        </p:nvCxnSpPr>
        <p:spPr>
          <a:xfrm>
            <a:off x="2282890" y="5125453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08E512-782E-43BD-AD5D-C1D16256BBCF}"/>
              </a:ext>
            </a:extLst>
          </p:cNvPr>
          <p:cNvCxnSpPr/>
          <p:nvPr/>
        </p:nvCxnSpPr>
        <p:spPr>
          <a:xfrm>
            <a:off x="2281990" y="5590674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34EB65-BBC9-43CA-B320-B8CD50B423A1}"/>
              </a:ext>
            </a:extLst>
          </p:cNvPr>
          <p:cNvCxnSpPr/>
          <p:nvPr/>
        </p:nvCxnSpPr>
        <p:spPr>
          <a:xfrm>
            <a:off x="2207591" y="6063916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F98A8-B5E6-4FF7-98DC-E5444070C258}"/>
              </a:ext>
            </a:extLst>
          </p:cNvPr>
          <p:cNvCxnSpPr/>
          <p:nvPr/>
        </p:nvCxnSpPr>
        <p:spPr>
          <a:xfrm>
            <a:off x="4501613" y="1812758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1429E3-2C33-4663-BBCD-2F262BEAF61B}"/>
              </a:ext>
            </a:extLst>
          </p:cNvPr>
          <p:cNvCxnSpPr/>
          <p:nvPr/>
        </p:nvCxnSpPr>
        <p:spPr>
          <a:xfrm>
            <a:off x="4612105" y="2286000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BABA83B-5013-4868-82F6-8C850B8AC51D}"/>
              </a:ext>
            </a:extLst>
          </p:cNvPr>
          <p:cNvCxnSpPr/>
          <p:nvPr/>
        </p:nvCxnSpPr>
        <p:spPr>
          <a:xfrm>
            <a:off x="4427621" y="3232484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68087E0-DADF-4944-A296-4A8F35A6F20C}"/>
              </a:ext>
            </a:extLst>
          </p:cNvPr>
          <p:cNvCxnSpPr/>
          <p:nvPr/>
        </p:nvCxnSpPr>
        <p:spPr>
          <a:xfrm>
            <a:off x="4331368" y="3697705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40D942B-7CDA-4FCE-B06D-D0FE791D0FCB}"/>
              </a:ext>
            </a:extLst>
          </p:cNvPr>
          <p:cNvCxnSpPr/>
          <p:nvPr/>
        </p:nvCxnSpPr>
        <p:spPr>
          <a:xfrm>
            <a:off x="4427621" y="4170948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D03EE13-C2D4-4A78-B529-06434A4B72CD}"/>
              </a:ext>
            </a:extLst>
          </p:cNvPr>
          <p:cNvCxnSpPr/>
          <p:nvPr/>
        </p:nvCxnSpPr>
        <p:spPr>
          <a:xfrm>
            <a:off x="4764505" y="4652212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584DF53-9033-428E-9190-AAB18A5C1B7C}"/>
              </a:ext>
            </a:extLst>
          </p:cNvPr>
          <p:cNvCxnSpPr/>
          <p:nvPr/>
        </p:nvCxnSpPr>
        <p:spPr>
          <a:xfrm>
            <a:off x="4331368" y="5109412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45E38A0-4222-4ADC-8B71-F54C4D2487CF}"/>
              </a:ext>
            </a:extLst>
          </p:cNvPr>
          <p:cNvCxnSpPr/>
          <p:nvPr/>
        </p:nvCxnSpPr>
        <p:spPr>
          <a:xfrm>
            <a:off x="4427621" y="5582654"/>
            <a:ext cx="409074" cy="0"/>
          </a:xfrm>
          <a:prstGeom prst="line">
            <a:avLst/>
          </a:prstGeom>
          <a:ln>
            <a:solidFill>
              <a:srgbClr val="8E9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58063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본격화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33" y="2016124"/>
            <a:ext cx="2127380" cy="20984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3144" y="4450852"/>
            <a:ext cx="77350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for </a:t>
            </a:r>
            <a:r>
              <a:rPr lang="en-US" altLang="ko-KR" sz="3200" dirty="0" err="1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kakao</a:t>
            </a:r>
            <a:r>
              <a:rPr lang="en-US" altLang="ko-KR" sz="32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 </a:t>
            </a:r>
            <a:r>
              <a:rPr lang="ko-KR" altLang="ko-KR" sz="32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게임이 아니면 </a:t>
            </a:r>
            <a:endParaRPr lang="en-US" altLang="ko-KR" sz="3200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  <a:p>
            <a:pPr algn="ctr"/>
            <a:r>
              <a:rPr lang="ko-KR" altLang="ko-KR" sz="32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순위에 올라가지 못하는 현상 발생 </a:t>
            </a:r>
            <a:endParaRPr lang="ko-KR" altLang="en-US" sz="3200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8039D5-FD32-43B7-AC50-B6F0D4FAA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080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r="9333" b="8188"/>
          <a:stretch/>
        </p:blipFill>
        <p:spPr>
          <a:xfrm>
            <a:off x="1334278" y="2602833"/>
            <a:ext cx="6475445" cy="32793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본격화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AC330-B4C7-40BE-9E29-CE83F1693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EC29FA-47A0-4A11-89D7-6035E6E94C60}"/>
              </a:ext>
            </a:extLst>
          </p:cNvPr>
          <p:cNvSpPr/>
          <p:nvPr/>
        </p:nvSpPr>
        <p:spPr>
          <a:xfrm>
            <a:off x="1334277" y="1482401"/>
            <a:ext cx="6475445" cy="118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950" dirty="0" err="1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클래시</a:t>
            </a:r>
            <a:r>
              <a:rPr lang="ko-KR" altLang="en-US" sz="1950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오브 </a:t>
            </a:r>
            <a:r>
              <a:rPr lang="ko-KR" altLang="en-US" sz="1950" dirty="0" err="1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클랜</a:t>
            </a:r>
            <a:r>
              <a:rPr lang="en-US" altLang="ko-KR" sz="1950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FIFA </a:t>
            </a:r>
            <a:r>
              <a:rPr lang="ko-KR" altLang="en-US" sz="1950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온라인 제외하고</a:t>
            </a:r>
            <a:endParaRPr lang="en-US" altLang="ko-KR" sz="1950" dirty="0">
              <a:solidFill>
                <a:prstClr val="black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lvl="0" algn="ctr"/>
            <a:r>
              <a:rPr lang="ko-KR" altLang="en-US" sz="1950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모두 </a:t>
            </a:r>
            <a:r>
              <a:rPr lang="en-US" altLang="ko-KR" sz="1950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for </a:t>
            </a:r>
            <a:r>
              <a:rPr lang="en-US" altLang="ko-KR" sz="1950" dirty="0" err="1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kakao</a:t>
            </a:r>
            <a:r>
              <a:rPr lang="en-US" altLang="ko-KR" sz="1950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!!</a:t>
            </a:r>
          </a:p>
          <a:p>
            <a:pPr lvl="0" algn="ctr"/>
            <a:r>
              <a:rPr lang="en-US" altLang="ko-KR" sz="1950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for </a:t>
            </a:r>
            <a:r>
              <a:rPr lang="en-US" altLang="ko-KR" sz="1950" dirty="0" err="1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kakao</a:t>
            </a:r>
            <a:r>
              <a:rPr lang="ko-KR" altLang="en-US" sz="1950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가 붙으면 상대적으로 재미가 없어도</a:t>
            </a:r>
            <a:endParaRPr lang="en-US" altLang="ko-KR" sz="1950" dirty="0">
              <a:solidFill>
                <a:prstClr val="black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lvl="0" algn="ctr"/>
            <a:r>
              <a:rPr lang="ko-KR" altLang="en-US" sz="1950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상위에 랭크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4275" y="5882212"/>
            <a:ext cx="6465600" cy="49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개발사</a:t>
            </a:r>
            <a:r>
              <a:rPr lang="en-US" altLang="ko-KR" sz="2400" dirty="0">
                <a:solidFill>
                  <a:srgbClr val="C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rgbClr val="C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퍼블리셔들이</a:t>
            </a:r>
            <a:r>
              <a:rPr lang="ko-KR" altLang="en-US" sz="2400" dirty="0">
                <a:solidFill>
                  <a:srgbClr val="C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for </a:t>
            </a:r>
            <a:r>
              <a:rPr lang="en-US" altLang="ko-KR" sz="2400" dirty="0" err="1">
                <a:solidFill>
                  <a:srgbClr val="C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kakao</a:t>
            </a:r>
            <a:r>
              <a:rPr lang="ko-KR" altLang="en-US" sz="2400" dirty="0">
                <a:solidFill>
                  <a:srgbClr val="C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로 게임 출시</a:t>
            </a:r>
          </a:p>
        </p:txBody>
      </p:sp>
    </p:spTree>
    <p:extLst>
      <p:ext uri="{BB962C8B-B14F-4D97-AF65-F5344CB8AC3E}">
        <p14:creationId xmlns:p14="http://schemas.microsoft.com/office/powerpoint/2010/main" val="3492009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본격화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977311" y="1690103"/>
            <a:ext cx="5207259" cy="4412117"/>
            <a:chOff x="1174880" y="783576"/>
            <a:chExt cx="5686886" cy="5113371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880" y="2086267"/>
              <a:ext cx="5686886" cy="3810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880" y="783576"/>
              <a:ext cx="5686886" cy="1402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7" name="직선 연결선 6"/>
          <p:cNvCxnSpPr/>
          <p:nvPr/>
        </p:nvCxnSpPr>
        <p:spPr>
          <a:xfrm>
            <a:off x="3032449" y="5598367"/>
            <a:ext cx="34523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69465-0348-4CA8-84BC-8D64CEF0B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6476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2868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카카오게임으로 본 양극화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33" y="1754867"/>
            <a:ext cx="2127380" cy="20984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3144" y="4176800"/>
            <a:ext cx="77350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 게임의 모바일 시장 독점</a:t>
            </a:r>
            <a:r>
              <a:rPr lang="en-US" altLang="ko-KR" sz="36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!</a:t>
            </a:r>
          </a:p>
          <a:p>
            <a:pPr algn="ctr"/>
            <a:endParaRPr lang="en-US" altLang="ko-KR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rgbClr val="C00000"/>
                </a:solidFill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양극화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EC086-F4FA-424B-8053-BDE198723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5385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2103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이면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553623" y="1784673"/>
            <a:ext cx="4036754" cy="1398231"/>
            <a:chOff x="2435290" y="1831328"/>
            <a:chExt cx="4036754" cy="1398231"/>
          </a:xfrm>
        </p:grpSpPr>
        <p:pic>
          <p:nvPicPr>
            <p:cNvPr id="5" name="pictur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5604" y="1870788"/>
              <a:ext cx="1344483" cy="1344483"/>
            </a:xfrm>
            <a:prstGeom prst="rect">
              <a:avLst/>
            </a:prstGeom>
          </p:spPr>
        </p:pic>
        <p:pic>
          <p:nvPicPr>
            <p:cNvPr id="6" name="pictur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5290" y="1870789"/>
              <a:ext cx="1358770" cy="1358770"/>
            </a:xfrm>
            <a:prstGeom prst="rect">
              <a:avLst/>
            </a:prstGeom>
          </p:spPr>
        </p:pic>
        <p:pic>
          <p:nvPicPr>
            <p:cNvPr id="7" name="picture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087" y="1831328"/>
              <a:ext cx="1341957" cy="1398231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2185890" y="3397518"/>
            <a:ext cx="4772221" cy="2670860"/>
            <a:chOff x="2082184" y="3397518"/>
            <a:chExt cx="4772221" cy="2670860"/>
          </a:xfrm>
        </p:grpSpPr>
        <p:grpSp>
          <p:nvGrpSpPr>
            <p:cNvPr id="12" name="그룹 11"/>
            <p:cNvGrpSpPr/>
            <p:nvPr/>
          </p:nvGrpSpPr>
          <p:grpSpPr>
            <a:xfrm>
              <a:off x="2082184" y="3397518"/>
              <a:ext cx="4772221" cy="2670860"/>
              <a:chOff x="1090611" y="3215270"/>
              <a:chExt cx="4772221" cy="2670860"/>
            </a:xfrm>
          </p:grpSpPr>
          <p:pic>
            <p:nvPicPr>
              <p:cNvPr id="9" name="picture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612" y="3229560"/>
                <a:ext cx="2390775" cy="1330006"/>
              </a:xfrm>
              <a:prstGeom prst="rect">
                <a:avLst/>
              </a:prstGeom>
            </p:spPr>
          </p:pic>
          <p:pic>
            <p:nvPicPr>
              <p:cNvPr id="10" name="picture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1387" y="3215270"/>
                <a:ext cx="2381445" cy="1344295"/>
              </a:xfrm>
              <a:prstGeom prst="rect">
                <a:avLst/>
              </a:prstGeom>
            </p:spPr>
          </p:pic>
          <p:pic>
            <p:nvPicPr>
              <p:cNvPr id="11" name="picture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611" y="4556124"/>
                <a:ext cx="2390775" cy="1330006"/>
              </a:xfrm>
              <a:prstGeom prst="rect">
                <a:avLst/>
              </a:prstGeom>
            </p:spPr>
          </p:pic>
        </p:grpSp>
        <p:pic>
          <p:nvPicPr>
            <p:cNvPr id="13" name="picture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2960" y="4738372"/>
              <a:ext cx="2381445" cy="1330006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69453-F41B-4045-9F0E-AA597D6D4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61056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86" y="2543043"/>
            <a:ext cx="1942517" cy="250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58024" y="3224526"/>
            <a:ext cx="4735592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for </a:t>
            </a:r>
            <a:r>
              <a:rPr lang="en-US" altLang="ko-KR" sz="2800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kakao</a:t>
            </a:r>
            <a:r>
              <a:rPr lang="en-US" altLang="ko-KR" sz="28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8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라는 타이틀 없이 </a:t>
            </a:r>
            <a:endParaRPr lang="en-US" altLang="ko-KR" sz="28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게임을 출시하면 안되나요 </a:t>
            </a:r>
            <a:r>
              <a:rPr lang="en-US" altLang="ko-KR" sz="28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?</a:t>
            </a:r>
            <a:endParaRPr lang="ko-KR" altLang="en-US" sz="28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3731" y="667692"/>
            <a:ext cx="2103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이면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D802D2-7E5E-4A21-9CD8-1FB0CEBBB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517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4" y="2907831"/>
            <a:ext cx="2170045" cy="1916963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351960" y="1866900"/>
            <a:ext cx="4468734" cy="4237877"/>
            <a:chOff x="3356773" y="2570803"/>
            <a:chExt cx="4762500" cy="3543301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773" y="2570803"/>
              <a:ext cx="4762500" cy="3543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0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5653743" y="2570804"/>
              <a:ext cx="2465529" cy="3543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23731" y="667692"/>
            <a:ext cx="2103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이면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372179-EC0D-4179-8CFC-DC7BEE868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3E8EDF-B7F5-4D8D-A20C-08AB280CA3FA}"/>
              </a:ext>
            </a:extLst>
          </p:cNvPr>
          <p:cNvSpPr/>
          <p:nvPr/>
        </p:nvSpPr>
        <p:spPr>
          <a:xfrm>
            <a:off x="3531792" y="2688024"/>
            <a:ext cx="139766" cy="14725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2CFFAF0-FAF5-4913-975F-5CE626C662C2}"/>
              </a:ext>
            </a:extLst>
          </p:cNvPr>
          <p:cNvSpPr/>
          <p:nvPr/>
        </p:nvSpPr>
        <p:spPr>
          <a:xfrm>
            <a:off x="3531792" y="3307149"/>
            <a:ext cx="139766" cy="14725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A870DE3-7CA9-4642-82CB-457893AFC9D1}"/>
              </a:ext>
            </a:extLst>
          </p:cNvPr>
          <p:cNvSpPr/>
          <p:nvPr/>
        </p:nvSpPr>
        <p:spPr>
          <a:xfrm>
            <a:off x="3531792" y="3912212"/>
            <a:ext cx="139766" cy="14725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47E9E08-6EF6-4DBA-98CC-5843D4AAAC99}"/>
              </a:ext>
            </a:extLst>
          </p:cNvPr>
          <p:cNvSpPr/>
          <p:nvPr/>
        </p:nvSpPr>
        <p:spPr>
          <a:xfrm>
            <a:off x="4617642" y="2688024"/>
            <a:ext cx="139766" cy="14725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48407D-C3DE-4A24-A718-05880A28999D}"/>
              </a:ext>
            </a:extLst>
          </p:cNvPr>
          <p:cNvSpPr/>
          <p:nvPr/>
        </p:nvSpPr>
        <p:spPr>
          <a:xfrm>
            <a:off x="4617642" y="3912211"/>
            <a:ext cx="139766" cy="14725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1594724-FDC2-41C1-9377-DA9094322439}"/>
              </a:ext>
            </a:extLst>
          </p:cNvPr>
          <p:cNvSpPr/>
          <p:nvPr/>
        </p:nvSpPr>
        <p:spPr>
          <a:xfrm>
            <a:off x="4449636" y="4293211"/>
            <a:ext cx="139766" cy="14725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F1F692-5A48-46A8-A97D-439CC381DADC}"/>
              </a:ext>
            </a:extLst>
          </p:cNvPr>
          <p:cNvSpPr/>
          <p:nvPr/>
        </p:nvSpPr>
        <p:spPr>
          <a:xfrm>
            <a:off x="4617642" y="5136398"/>
            <a:ext cx="139766" cy="14725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00E6443-D1C7-4E54-A59F-04109CE8C85D}"/>
              </a:ext>
            </a:extLst>
          </p:cNvPr>
          <p:cNvSpPr/>
          <p:nvPr/>
        </p:nvSpPr>
        <p:spPr>
          <a:xfrm>
            <a:off x="4617642" y="5733298"/>
            <a:ext cx="139766" cy="14725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6D422B-EB45-4261-955C-47828BA78BD9}"/>
              </a:ext>
            </a:extLst>
          </p:cNvPr>
          <p:cNvSpPr/>
          <p:nvPr/>
        </p:nvSpPr>
        <p:spPr>
          <a:xfrm>
            <a:off x="3361484" y="5523748"/>
            <a:ext cx="139766" cy="14725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AFC2AC6-E716-43C2-82A3-F3C937B3B7DB}"/>
              </a:ext>
            </a:extLst>
          </p:cNvPr>
          <p:cNvSpPr/>
          <p:nvPr/>
        </p:nvSpPr>
        <p:spPr>
          <a:xfrm>
            <a:off x="5856429" y="3454400"/>
            <a:ext cx="123558" cy="13017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C7D2674-187B-4F86-8FA5-DAA735FD916A}"/>
              </a:ext>
            </a:extLst>
          </p:cNvPr>
          <p:cNvSpPr/>
          <p:nvPr/>
        </p:nvSpPr>
        <p:spPr>
          <a:xfrm>
            <a:off x="5856429" y="3829799"/>
            <a:ext cx="123558" cy="13017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98AE671-8E28-47D6-9FF1-F236303FBE17}"/>
              </a:ext>
            </a:extLst>
          </p:cNvPr>
          <p:cNvSpPr/>
          <p:nvPr/>
        </p:nvSpPr>
        <p:spPr>
          <a:xfrm>
            <a:off x="5856429" y="4205198"/>
            <a:ext cx="123558" cy="13017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6693744-512A-4C96-BA77-89C94E05DB64}"/>
              </a:ext>
            </a:extLst>
          </p:cNvPr>
          <p:cNvSpPr/>
          <p:nvPr/>
        </p:nvSpPr>
        <p:spPr>
          <a:xfrm>
            <a:off x="5856429" y="4580597"/>
            <a:ext cx="123558" cy="13017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FF02BE1-0DC7-4FED-A53E-D482E2C3F19C}"/>
              </a:ext>
            </a:extLst>
          </p:cNvPr>
          <p:cNvSpPr/>
          <p:nvPr/>
        </p:nvSpPr>
        <p:spPr>
          <a:xfrm>
            <a:off x="5856429" y="4955996"/>
            <a:ext cx="123558" cy="13017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2F3E6FD-F456-4FEF-B96E-D1480F466B4A}"/>
              </a:ext>
            </a:extLst>
          </p:cNvPr>
          <p:cNvSpPr/>
          <p:nvPr/>
        </p:nvSpPr>
        <p:spPr>
          <a:xfrm>
            <a:off x="5856429" y="5331395"/>
            <a:ext cx="123558" cy="13017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8F4CFEE-7A40-461B-8F8B-9FB8DB5527BB}"/>
              </a:ext>
            </a:extLst>
          </p:cNvPr>
          <p:cNvSpPr/>
          <p:nvPr/>
        </p:nvSpPr>
        <p:spPr>
          <a:xfrm>
            <a:off x="5856429" y="5706794"/>
            <a:ext cx="123558" cy="13017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57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56E95D-92E2-4DD3-869B-B533DF9E6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707734-7A92-4E26-9DB9-950972193C6E}"/>
              </a:ext>
            </a:extLst>
          </p:cNvPr>
          <p:cNvSpPr/>
          <p:nvPr/>
        </p:nvSpPr>
        <p:spPr>
          <a:xfrm>
            <a:off x="1211180" y="672646"/>
            <a:ext cx="376989" cy="265819"/>
          </a:xfrm>
          <a:prstGeom prst="roundRect">
            <a:avLst>
              <a:gd name="adj" fmla="val 50000"/>
            </a:avLst>
          </a:prstGeom>
          <a:solidFill>
            <a:srgbClr val="F1554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96C55-9CA7-4AC6-87E6-7583A32B8054}"/>
              </a:ext>
            </a:extLst>
          </p:cNvPr>
          <p:cNvSpPr txBox="1"/>
          <p:nvPr/>
        </p:nvSpPr>
        <p:spPr>
          <a:xfrm>
            <a:off x="1219200" y="695587"/>
            <a:ext cx="3769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120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5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3731" y="667692"/>
            <a:ext cx="2103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한계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33" y="1754867"/>
            <a:ext cx="2127380" cy="20984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3144" y="4044452"/>
            <a:ext cx="7735076" cy="1732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for </a:t>
            </a:r>
            <a:r>
              <a:rPr lang="en-US" altLang="ko-KR" sz="3600" dirty="0" err="1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kakao</a:t>
            </a:r>
            <a:r>
              <a:rPr lang="ko-KR" altLang="en-US" sz="36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를 붙였을 경우</a:t>
            </a:r>
            <a:endParaRPr lang="en-US" altLang="ko-KR" sz="3600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rgbClr val="C00000"/>
                </a:solidFill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살인적인 수수료 지불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3665CD-4F5F-4FF7-8116-709B7D8C4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8A2F7B-5CBF-415B-9597-D162B8F9A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51" y="6035"/>
            <a:ext cx="1247949" cy="116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4280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3731" y="667692"/>
            <a:ext cx="2103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한계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33" y="1754867"/>
            <a:ext cx="2127380" cy="20984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3144" y="4247652"/>
            <a:ext cx="77350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게임이 차트에 진입하여 성공하여도</a:t>
            </a:r>
            <a:endParaRPr lang="en-US" altLang="ko-KR" sz="3600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  <a:p>
            <a:pPr algn="ctr"/>
            <a:endParaRPr lang="en-US" altLang="ko-KR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  <a:p>
            <a:pPr algn="ctr"/>
            <a:r>
              <a:rPr lang="ko-KR" altLang="en-US" sz="36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돈을 많이 벌지 못함 </a:t>
            </a:r>
            <a:endParaRPr lang="en-US" altLang="ko-KR" sz="3600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3FC87C-884A-4AD0-8665-E20B5B0AC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90547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3731" y="667692"/>
            <a:ext cx="2103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한계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33" y="1754867"/>
            <a:ext cx="2127380" cy="20984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3144" y="4772270"/>
            <a:ext cx="77350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투자가 적어지고 자본 규모가 작아지며</a:t>
            </a:r>
            <a:endParaRPr lang="en-US" altLang="ko-KR" sz="2800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C00000"/>
                </a:solidFill>
                <a:latin typeface="210 국민체조 B" panose="02020603020101020101" pitchFamily="18" charset="-127"/>
                <a:ea typeface="210 국민체조 B" panose="02020603020101020101" pitchFamily="18" charset="-127"/>
              </a:rPr>
              <a:t>‘</a:t>
            </a:r>
            <a:r>
              <a:rPr lang="ko-KR" altLang="en-US" sz="4000" dirty="0" err="1">
                <a:solidFill>
                  <a:srgbClr val="C00000"/>
                </a:solidFill>
                <a:latin typeface="210 국민체조 B" panose="02020603020101020101" pitchFamily="18" charset="-127"/>
                <a:ea typeface="210 국민체조 B" panose="02020603020101020101" pitchFamily="18" charset="-127"/>
              </a:rPr>
              <a:t>모바일게임</a:t>
            </a:r>
            <a:r>
              <a:rPr lang="en-US" altLang="ko-KR" sz="4000" dirty="0">
                <a:solidFill>
                  <a:srgbClr val="C00000"/>
                </a:solidFill>
                <a:latin typeface="210 국민체조 B" panose="02020603020101020101" pitchFamily="18" charset="-127"/>
                <a:ea typeface="210 국민체조 B" panose="02020603020101020101" pitchFamily="18" charset="-127"/>
              </a:rPr>
              <a:t>’ </a:t>
            </a:r>
            <a:r>
              <a:rPr lang="ko-KR" altLang="en-US" sz="4000" dirty="0">
                <a:solidFill>
                  <a:srgbClr val="C00000"/>
                </a:solidFill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시장 전체가 침체</a:t>
            </a:r>
          </a:p>
        </p:txBody>
      </p:sp>
      <p:pic>
        <p:nvPicPr>
          <p:cNvPr id="8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89" y="1949198"/>
            <a:ext cx="6408821" cy="2700823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A881239-A25B-44FE-AF78-DFF92E26D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8670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탈카카오현상의</a:t>
            </a:r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 본격화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4105" y="1502233"/>
            <a:ext cx="5695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“</a:t>
            </a:r>
            <a:r>
              <a:rPr lang="ko-KR" altLang="en-US" sz="40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믿고 거르는 카카오 게임</a:t>
            </a:r>
            <a:r>
              <a:rPr lang="en-US" altLang="ko-KR" sz="40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”</a:t>
            </a:r>
            <a:endParaRPr lang="ko-KR" altLang="en-US" sz="40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6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57334"/>
            <a:ext cx="3343275" cy="2503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76765" y="5156337"/>
            <a:ext cx="49904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solidFill>
                  <a:srgbClr val="C00000"/>
                </a:solidFill>
                <a:latin typeface="210 국민체조 B" panose="02020603020101020101" pitchFamily="18" charset="-127"/>
                <a:ea typeface="210 국민체조 B" panose="02020603020101020101" pitchFamily="18" charset="-127"/>
              </a:rPr>
              <a:t>탈카카오</a:t>
            </a:r>
            <a:r>
              <a:rPr lang="ko-KR" altLang="en-US" sz="6600" dirty="0">
                <a:solidFill>
                  <a:srgbClr val="C00000"/>
                </a:solidFill>
                <a:latin typeface="210 국민체조 B" panose="02020603020101020101" pitchFamily="18" charset="-127"/>
                <a:ea typeface="210 국민체조 B" panose="02020603020101020101" pitchFamily="18" charset="-127"/>
              </a:rPr>
              <a:t> 현상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99BC64-5DEC-4843-94AB-9537B8EAD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976" y="2470552"/>
            <a:ext cx="3363023" cy="250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/>
          <p:cNvSpPr/>
          <p:nvPr/>
        </p:nvSpPr>
        <p:spPr>
          <a:xfrm>
            <a:off x="2514012" y="3628734"/>
            <a:ext cx="714849" cy="2249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0138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아타리쇼크</a:t>
            </a:r>
            <a:endParaRPr lang="ko-KR" altLang="en-US" sz="2000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pic>
        <p:nvPicPr>
          <p:cNvPr id="5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49" y="3400575"/>
            <a:ext cx="6569242" cy="281573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17160" y="3895700"/>
            <a:ext cx="992621" cy="22149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49" y="1609883"/>
            <a:ext cx="6569242" cy="179069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33D765-D2E2-411C-ADC0-23778A7C5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D4B1ED-4C97-42B2-BF51-A69C7AE7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893" y="6411"/>
            <a:ext cx="1124107" cy="11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2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카카오게임의 본격화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B6A666-2FDE-4B83-B7C4-C5C72E4A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710809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아타리</a:t>
            </a:r>
            <a:r>
              <a:rPr lang="ko-KR" altLang="en-US" sz="2000" b="1" dirty="0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 쇼크 </a:t>
            </a:r>
            <a:r>
              <a:rPr lang="en-US" altLang="ko-KR" sz="2000" b="1" dirty="0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?</a:t>
            </a:r>
            <a:endParaRPr lang="ko-KR" altLang="en-US" sz="2000" b="1" dirty="0">
              <a:latin typeface="210 국민체조 R" panose="02020603020101020101" pitchFamily="18" charset="-127"/>
              <a:ea typeface="210 국민체조 R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43000" y="2191008"/>
            <a:ext cx="6935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유저들의 불만이 쌓이다가 한 번에 시장의 몰락을 불러온 현상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92" y="2389126"/>
            <a:ext cx="1661074" cy="188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21289" y="2976938"/>
            <a:ext cx="2084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카카오 게임에 대한 여러 비판을 수용하고 고치지 않는다면 제</a:t>
            </a:r>
            <a:r>
              <a:rPr lang="en-US" altLang="ko-KR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의 </a:t>
            </a:r>
            <a:r>
              <a:rPr lang="ko-KR" altLang="en-US" dirty="0" err="1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아타리</a:t>
            </a:r>
            <a:r>
              <a:rPr lang="ko-KR" altLang="en-US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쇼크가 올 것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261203" y="3563580"/>
            <a:ext cx="21428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모바일</a:t>
            </a:r>
            <a:r>
              <a:rPr lang="ko-KR" altLang="en-US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게임 회사들이 카카오 게임으로는 제대로 된 수익을 얻기도 힘든데</a:t>
            </a:r>
            <a:r>
              <a:rPr lang="en-US" altLang="ko-KR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카카오 게임밖에 기댈 게 없다는 생각을 하고 있다면 곧 </a:t>
            </a:r>
            <a:r>
              <a:rPr lang="ko-KR" altLang="en-US" dirty="0" err="1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아타리</a:t>
            </a:r>
            <a:r>
              <a:rPr lang="ko-KR" altLang="en-US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쇼크가 찾아올 것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529" y="3662377"/>
            <a:ext cx="1661074" cy="188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721289" y="5148562"/>
            <a:ext cx="3060442" cy="923330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“카카오 </a:t>
            </a:r>
            <a:r>
              <a:rPr lang="ko-KR" altLang="en-US" dirty="0" err="1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게임하기의</a:t>
            </a:r>
            <a:r>
              <a:rPr lang="ko-KR" altLang="en-US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몰락이 곧 </a:t>
            </a:r>
            <a:r>
              <a:rPr lang="ko-KR" altLang="en-US" dirty="0" err="1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모바일</a:t>
            </a:r>
            <a:r>
              <a:rPr lang="ko-KR" altLang="en-US" dirty="0">
                <a:solidFill>
                  <a:prstClr val="black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게임의 몰락이 되는 일은 겪고 싶지 않다”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87919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결론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47AC9-6AE9-4498-8DE3-148880247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32448" y="2000644"/>
            <a:ext cx="5337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소비자의 지갑을 뜯어내기 위해 만들어지는 </a:t>
            </a:r>
            <a:endParaRPr lang="en-US" altLang="ko-KR" sz="2000" dirty="0">
              <a:latin typeface="210 국민체조 R" panose="02020603020101020101" pitchFamily="18" charset="-127"/>
              <a:ea typeface="210 국민체조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양산형</a:t>
            </a:r>
            <a:r>
              <a:rPr lang="ko-KR" altLang="en-US" sz="2000" dirty="0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 </a:t>
            </a:r>
            <a:r>
              <a:rPr lang="ko-KR" altLang="en-US" sz="2000" dirty="0" err="1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가챠</a:t>
            </a:r>
            <a:r>
              <a:rPr lang="ko-KR" altLang="en-US" sz="2000" dirty="0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 게임들과</a:t>
            </a:r>
            <a:endParaRPr lang="en-US" altLang="ko-KR" sz="2000" dirty="0">
              <a:latin typeface="210 국민체조 R" panose="02020603020101020101" pitchFamily="18" charset="-127"/>
              <a:ea typeface="210 국민체조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그로 인해 등을 돌리기 시작하는 게이머들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76437" y="3851159"/>
            <a:ext cx="38491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C00000"/>
                </a:solidFill>
                <a:latin typeface="210 국민체조 R" panose="02020603020101020101" pitchFamily="18" charset="-127"/>
                <a:ea typeface="210 국민체조 R" panose="02020603020101020101" pitchFamily="18" charset="-127"/>
              </a:rPr>
              <a:t>국내 게임 산업의 </a:t>
            </a:r>
            <a:endParaRPr lang="en-US" altLang="ko-KR" sz="4000" dirty="0">
              <a:solidFill>
                <a:srgbClr val="C00000"/>
              </a:solidFill>
              <a:latin typeface="210 국민체조 R" panose="02020603020101020101" pitchFamily="18" charset="-127"/>
              <a:ea typeface="210 국민체조 R" panose="02020603020101020101" pitchFamily="18" charset="-127"/>
            </a:endParaRPr>
          </a:p>
          <a:p>
            <a:pPr algn="ctr"/>
            <a:r>
              <a:rPr lang="ko-KR" altLang="en-US" sz="4000" dirty="0" err="1">
                <a:solidFill>
                  <a:srgbClr val="C00000"/>
                </a:solidFill>
                <a:latin typeface="210 국민체조 R" panose="02020603020101020101" pitchFamily="18" charset="-127"/>
                <a:ea typeface="210 국민체조 R" panose="02020603020101020101" pitchFamily="18" charset="-127"/>
              </a:rPr>
              <a:t>아타리쇼크</a:t>
            </a:r>
            <a:r>
              <a:rPr lang="ko-KR" altLang="en-US" sz="4000" dirty="0">
                <a:solidFill>
                  <a:srgbClr val="C00000"/>
                </a:solidFill>
                <a:latin typeface="210 국민체조 R" panose="02020603020101020101" pitchFamily="18" charset="-127"/>
                <a:ea typeface="210 국민체조 R" panose="02020603020101020101" pitchFamily="18" charset="-127"/>
              </a:rPr>
              <a:t> 위기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0227" y="5566489"/>
            <a:ext cx="7679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아타리쇼크를</a:t>
            </a:r>
            <a:r>
              <a:rPr lang="ko-KR" altLang="en-US" dirty="0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 보며 결국 산업 성장에 중요한 것이 무엇인지 </a:t>
            </a:r>
            <a:endParaRPr lang="en-US" altLang="ko-KR" dirty="0">
              <a:latin typeface="210 국민체조 R" panose="02020603020101020101" pitchFamily="18" charset="-127"/>
              <a:ea typeface="210 국민체조 R" panose="02020603020101020101" pitchFamily="18" charset="-127"/>
            </a:endParaRPr>
          </a:p>
          <a:p>
            <a:pPr algn="ctr"/>
            <a:r>
              <a:rPr lang="ko-KR" altLang="en-US" dirty="0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되돌아 볼 수 있는 계기가 되었으면 좋겠습니다</a:t>
            </a:r>
            <a:r>
              <a:rPr lang="en-US" altLang="ko-KR" dirty="0">
                <a:latin typeface="210 국민체조 R" panose="02020603020101020101" pitchFamily="18" charset="-127"/>
                <a:ea typeface="210 국민체조 R" panose="02020603020101020101" pitchFamily="18" charset="-127"/>
              </a:rPr>
              <a:t>.</a:t>
            </a:r>
            <a:endParaRPr lang="ko-KR" altLang="en-US" dirty="0">
              <a:latin typeface="210 국민체조 R" panose="02020603020101020101" pitchFamily="18" charset="-127"/>
              <a:ea typeface="210 국민체조 R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6" y="1865472"/>
            <a:ext cx="2416490" cy="357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810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5E705D-91C8-4505-A36B-5CDAA5309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6D1AB-E2A6-478A-A67C-B2724ECDC7F8}"/>
              </a:ext>
            </a:extLst>
          </p:cNvPr>
          <p:cNvSpPr txBox="1"/>
          <p:nvPr/>
        </p:nvSpPr>
        <p:spPr>
          <a:xfrm>
            <a:off x="923731" y="667692"/>
            <a:ext cx="364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감사합니다</a:t>
            </a:r>
            <a:r>
              <a:rPr lang="en-US" altLang="ko-KR" sz="2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.</a:t>
            </a:r>
            <a:endParaRPr lang="ko-KR" altLang="en-US" sz="2000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8866BF-3B9D-4087-9E6A-09527C312C65}"/>
              </a:ext>
            </a:extLst>
          </p:cNvPr>
          <p:cNvSpPr/>
          <p:nvPr/>
        </p:nvSpPr>
        <p:spPr>
          <a:xfrm>
            <a:off x="-571500" y="1592321"/>
            <a:ext cx="10312400" cy="942975"/>
          </a:xfrm>
          <a:prstGeom prst="rect">
            <a:avLst/>
          </a:prstGeom>
          <a:solidFill>
            <a:srgbClr val="90B0C5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273A48"/>
                </a:solidFill>
                <a:latin typeface="+mn-ea"/>
              </a:rPr>
              <a:t>카카오님이</a:t>
            </a:r>
            <a:r>
              <a:rPr lang="ko-KR" altLang="en-US" sz="1600" dirty="0">
                <a:solidFill>
                  <a:srgbClr val="273A48"/>
                </a:solidFill>
                <a:latin typeface="+mn-ea"/>
              </a:rPr>
              <a:t> 나갔습니다</a:t>
            </a:r>
            <a:r>
              <a:rPr lang="en-US" altLang="ko-KR" sz="1600" dirty="0">
                <a:solidFill>
                  <a:srgbClr val="273A48"/>
                </a:solidFill>
                <a:latin typeface="+mn-ea"/>
              </a:rPr>
              <a:t>.</a:t>
            </a:r>
          </a:p>
          <a:p>
            <a:pPr algn="ctr"/>
            <a:endParaRPr lang="en-US" altLang="ko-KR" sz="600" dirty="0">
              <a:solidFill>
                <a:srgbClr val="273A48"/>
              </a:solidFill>
              <a:latin typeface="+mn-ea"/>
            </a:endParaRPr>
          </a:p>
          <a:p>
            <a:pPr algn="ctr"/>
            <a:r>
              <a:rPr lang="ko-KR" altLang="en-US" sz="1600" u="sng" dirty="0">
                <a:solidFill>
                  <a:srgbClr val="273A48"/>
                </a:solidFill>
                <a:latin typeface="+mn-ea"/>
              </a:rPr>
              <a:t>채팅방으로 초대하기</a:t>
            </a:r>
          </a:p>
        </p:txBody>
      </p:sp>
    </p:spTree>
    <p:extLst>
      <p:ext uri="{BB962C8B-B14F-4D97-AF65-F5344CB8AC3E}">
        <p14:creationId xmlns:p14="http://schemas.microsoft.com/office/powerpoint/2010/main" val="513715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extLst>
              <a:ext uri="{FF2B5EF4-FFF2-40B4-BE49-F238E27FC236}">
                <a16:creationId xmlns:a16="http://schemas.microsoft.com/office/drawing/2014/main" id="{87CF30E9-D203-45B0-BEFD-9CCC7C781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20" y="2810824"/>
            <a:ext cx="5463960" cy="307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21331FC7-7128-4B06-930C-B7949C1C6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B78CA7F-3505-4813-82A2-725DB9450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42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A23D972D-7394-4DE5-8FB5-53B8B39BC4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20" y="2806623"/>
            <a:ext cx="5463960" cy="3073744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AD702E36-6CA0-4B32-98D2-274D26CD30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19" y="2806623"/>
            <a:ext cx="5463960" cy="308147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0530EA6-F8AC-4C9B-AC57-BE6F26563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51" y="1710607"/>
            <a:ext cx="936625" cy="9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C8201B8-4DA5-439B-B5FE-2B3B0EAD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408" y="170266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EB26038-59BF-4E31-BDB8-2CBEB194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40" y="1694732"/>
            <a:ext cx="968375" cy="9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B591500-EB8E-40FA-8814-48512C3E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48" y="170266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AF72541A-42D1-410D-87C6-D13405743BC3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0" b="22449"/>
          <a:stretch/>
        </p:blipFill>
        <p:spPr>
          <a:xfrm>
            <a:off x="1840019" y="2806623"/>
            <a:ext cx="5466041" cy="30852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099A6D-457A-459C-BCAC-69E2AF418060}"/>
              </a:ext>
            </a:extLst>
          </p:cNvPr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DC54A-A6C3-4965-B740-2D7AB03CDECD}"/>
              </a:ext>
            </a:extLst>
          </p:cNvPr>
          <p:cNvSpPr txBox="1"/>
          <p:nvPr/>
        </p:nvSpPr>
        <p:spPr>
          <a:xfrm>
            <a:off x="923731" y="66769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모바일 게임의 초기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7F6C0B-965A-4C08-9269-4C902B1B0C90}"/>
              </a:ext>
            </a:extLst>
          </p:cNvPr>
          <p:cNvGrpSpPr/>
          <p:nvPr/>
        </p:nvGrpSpPr>
        <p:grpSpPr>
          <a:xfrm>
            <a:off x="246648" y="130022"/>
            <a:ext cx="8650705" cy="307777"/>
            <a:chOff x="246647" y="832700"/>
            <a:chExt cx="8650705" cy="307777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A74F8E3-DE10-4185-BF6B-95E470E4520F}"/>
                </a:ext>
              </a:extLst>
            </p:cNvPr>
            <p:cNvCxnSpPr/>
            <p:nvPr userDrawn="1"/>
          </p:nvCxnSpPr>
          <p:spPr>
            <a:xfrm>
              <a:off x="246647" y="986589"/>
              <a:ext cx="8650705" cy="0"/>
            </a:xfrm>
            <a:prstGeom prst="line">
              <a:avLst/>
            </a:prstGeom>
            <a:ln w="15875">
              <a:solidFill>
                <a:srgbClr val="8E9F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BD9983-1E6C-413C-94FE-A12EDD1C8957}"/>
                </a:ext>
              </a:extLst>
            </p:cNvPr>
            <p:cNvSpPr txBox="1"/>
            <p:nvPr userDrawn="1"/>
          </p:nvSpPr>
          <p:spPr>
            <a:xfrm>
              <a:off x="3456064" y="832700"/>
              <a:ext cx="2231869" cy="307777"/>
            </a:xfrm>
            <a:prstGeom prst="rect">
              <a:avLst/>
            </a:prstGeom>
            <a:solidFill>
              <a:srgbClr val="99B8D7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2018</a:t>
              </a:r>
              <a:r>
                <a:rPr lang="ko-KR" altLang="en-US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  <a:r>
                <a:rPr lang="ko-KR" altLang="en-US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19</a:t>
              </a:r>
              <a:r>
                <a:rPr lang="ko-KR" altLang="en-US" sz="14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월요일</a:t>
              </a:r>
            </a:p>
          </p:txBody>
        </p:sp>
      </p:grpSp>
      <p:sp>
        <p:nvSpPr>
          <p:cNvPr id="18" name="슬라이드 번호 개체 틀 9">
            <a:extLst>
              <a:ext uri="{FF2B5EF4-FFF2-40B4-BE49-F238E27FC236}">
                <a16:creationId xmlns:a16="http://schemas.microsoft.com/office/drawing/2014/main" id="{E864C593-FD1C-4DF1-8AB8-F527E6437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42A62DD9-731D-4ACE-8CE9-003AB55EE79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3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모바일</a:t>
            </a:r>
            <a:r>
              <a:rPr lang="ko-KR" altLang="en-US" sz="2000" dirty="0">
                <a:latin typeface="+mn-ea"/>
              </a:rPr>
              <a:t> 게임의 진화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950865" y="1431063"/>
            <a:ext cx="1652588" cy="830263"/>
            <a:chOff x="3741737" y="1698625"/>
            <a:chExt cx="1652588" cy="83026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737" y="1698625"/>
              <a:ext cx="830263" cy="83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698625"/>
              <a:ext cx="822325" cy="822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2109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endParaRPr kumimoji="1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2940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43" y="2401291"/>
            <a:ext cx="2730033" cy="407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75" y="2401291"/>
            <a:ext cx="2730033" cy="4095049"/>
          </a:xfrm>
          <a:prstGeom prst="rect">
            <a:avLst/>
          </a:prstGeom>
        </p:spPr>
      </p:pic>
      <p:pic>
        <p:nvPicPr>
          <p:cNvPr id="13" name="pictur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53" y="1428206"/>
            <a:ext cx="828675" cy="83312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3275042" y="1904514"/>
            <a:ext cx="410547" cy="4325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394576" y="1893522"/>
            <a:ext cx="410547" cy="4325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57775" y="5411755"/>
            <a:ext cx="2730033" cy="6251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AE8963E-EF1C-4023-B50C-25BFF6AE1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3E8B81-BCC6-4B0D-BAB9-7FD368C31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472" y="3947"/>
            <a:ext cx="1276528" cy="1240055"/>
          </a:xfrm>
          <a:prstGeom prst="rect">
            <a:avLst/>
          </a:prstGeom>
          <a:noFill/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61177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1287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2400" y="1439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315838" y="1756346"/>
            <a:ext cx="1652588" cy="830263"/>
            <a:chOff x="3741737" y="1698625"/>
            <a:chExt cx="1652588" cy="83026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737" y="1698625"/>
              <a:ext cx="830263" cy="83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698625"/>
              <a:ext cx="822325" cy="822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6" y="2571307"/>
            <a:ext cx="3411980" cy="341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애니팡 플레이스토어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426" y="2571307"/>
            <a:ext cx="3429000" cy="341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833436" y="3219659"/>
            <a:ext cx="1714500" cy="48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27446" y="3708945"/>
            <a:ext cx="1714500" cy="48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20" y="2556005"/>
            <a:ext cx="6855506" cy="342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23731" y="66769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모바일</a:t>
            </a:r>
            <a:r>
              <a:rPr lang="ko-KR" altLang="en-US" sz="2000" dirty="0">
                <a:latin typeface="+mn-ea"/>
              </a:rPr>
              <a:t> 게임의 진화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0A0F5-183E-477B-957D-D0F9CC84B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42A62DD9-731D-4ACE-8CE9-003AB55EE79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09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카카오게임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606727" y="2553914"/>
            <a:ext cx="5930547" cy="2085030"/>
            <a:chOff x="1366934" y="2553914"/>
            <a:chExt cx="5930547" cy="208503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BE300"/>
                </a:clrFrom>
                <a:clrTo>
                  <a:srgbClr val="FBE3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6" t="24531" r="17783" b="24966"/>
            <a:stretch/>
          </p:blipFill>
          <p:spPr bwMode="auto">
            <a:xfrm>
              <a:off x="4609323" y="2563891"/>
              <a:ext cx="2688158" cy="2065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EB00"/>
                </a:clrFrom>
                <a:clrTo>
                  <a:srgbClr val="FFEB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35" t="25741" r="28182" b="21306"/>
            <a:stretch/>
          </p:blipFill>
          <p:spPr bwMode="auto">
            <a:xfrm>
              <a:off x="1366934" y="2553914"/>
              <a:ext cx="2794517" cy="2085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33ABA7-30AF-41DB-A59D-9E3D75A45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727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카카오게임의 연혁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1893" y="1769762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2013</a:t>
            </a:r>
            <a:endParaRPr lang="ko-KR" altLang="en-US" sz="32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808" y="1877483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카카오게임즈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법인 설립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1893" y="2651610"/>
            <a:ext cx="112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2015</a:t>
            </a:r>
            <a:endParaRPr lang="ko-KR" altLang="en-US" sz="32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78808" y="2759331"/>
            <a:ext cx="368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3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개의 주식회사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120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억 공동투자 유치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1893" y="3533458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2016</a:t>
            </a:r>
            <a:endParaRPr lang="ko-KR" altLang="en-US" sz="32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8808" y="3364180"/>
            <a:ext cx="3895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160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억 전략적 투자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&lt;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프로젝트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W&gt; 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북미유럽 판권 계약 체결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㈜</a:t>
            </a:r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카카오게임즈로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사명 변경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893" y="4415306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2017</a:t>
            </a:r>
            <a:endParaRPr lang="ko-KR" altLang="en-US" sz="32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78808" y="4408591"/>
            <a:ext cx="523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통합 </a:t>
            </a:r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카카오게임즈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출범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제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54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회 무역의 날 기념식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3</a:t>
            </a:r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천만불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수출탑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수상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41893" y="5297153"/>
            <a:ext cx="113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2018</a:t>
            </a:r>
            <a:endParaRPr lang="ko-KR" altLang="en-US" sz="32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8808" y="5266374"/>
            <a:ext cx="3502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게임개발 자회사 </a:t>
            </a:r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프렌즈게임즈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출범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총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1400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억 투자 유치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3D9-C9AC-43D6-99E3-76C76B59A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4628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9445949"/>
              </p:ext>
            </p:extLst>
          </p:nvPr>
        </p:nvGraphicFramePr>
        <p:xfrm>
          <a:off x="1126671" y="1707502"/>
          <a:ext cx="6890657" cy="4390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3731" y="667692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카카오게임의 수입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31D69-5E7F-4545-B0E8-2B6527F90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9C0F83-781C-449E-8AC6-EA9B678C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998" y="6252"/>
            <a:ext cx="1267002" cy="11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3615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5290" y="699796"/>
            <a:ext cx="1194318" cy="335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3731" y="667692"/>
            <a:ext cx="380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카카오게임의 성공 비결</a:t>
            </a:r>
            <a:r>
              <a:rPr lang="en-US" altLang="ko-KR" sz="2000" dirty="0">
                <a:latin typeface="+mn-ea"/>
              </a:rPr>
              <a:t>_</a:t>
            </a:r>
            <a:r>
              <a:rPr lang="ko-KR" altLang="en-US" sz="2000" dirty="0" err="1">
                <a:latin typeface="+mn-ea"/>
              </a:rPr>
              <a:t>애니팡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7DC7FC-542C-4137-900A-4CAD1929A544}"/>
              </a:ext>
            </a:extLst>
          </p:cNvPr>
          <p:cNvGrpSpPr/>
          <p:nvPr/>
        </p:nvGrpSpPr>
        <p:grpSpPr>
          <a:xfrm>
            <a:off x="1327973" y="1578305"/>
            <a:ext cx="6196400" cy="2409540"/>
            <a:chOff x="1327973" y="1578305"/>
            <a:chExt cx="6196400" cy="2409540"/>
          </a:xfrm>
        </p:grpSpPr>
        <p:pic>
          <p:nvPicPr>
            <p:cNvPr id="7172" name="Picture 4" descr="애니팡 로고 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6" t="13950" r="6506" b="12131"/>
            <a:stretch/>
          </p:blipFill>
          <p:spPr bwMode="auto">
            <a:xfrm>
              <a:off x="1327973" y="1987422"/>
              <a:ext cx="2730459" cy="167304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2" t="6175" r="63702" b="8411"/>
            <a:stretch/>
          </p:blipFill>
          <p:spPr bwMode="auto">
            <a:xfrm>
              <a:off x="5089083" y="1578305"/>
              <a:ext cx="2435290" cy="2409540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덧셈 기호 4"/>
            <p:cNvSpPr/>
            <p:nvPr/>
          </p:nvSpPr>
          <p:spPr>
            <a:xfrm>
              <a:off x="4139884" y="2390068"/>
              <a:ext cx="867747" cy="867747"/>
            </a:xfrm>
            <a:prstGeom prst="mathPlus">
              <a:avLst/>
            </a:prstGeom>
            <a:solidFill>
              <a:srgbClr val="99B8D7"/>
            </a:solidFill>
            <a:ln>
              <a:solidFill>
                <a:srgbClr val="99B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121424" y="4280015"/>
            <a:ext cx="6609503" cy="1388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 err="1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소셜메시지서비스와의</a:t>
            </a:r>
            <a:r>
              <a:rPr lang="ko-KR" altLang="en-US" sz="3000" dirty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t> 결합을 이용한</a:t>
            </a:r>
            <a:endParaRPr lang="en-US" altLang="ko-KR" sz="3000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C00000"/>
                </a:solidFill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초기 </a:t>
            </a:r>
            <a:r>
              <a:rPr lang="ko-KR" altLang="en-US" sz="3000" dirty="0" err="1">
                <a:solidFill>
                  <a:srgbClr val="C00000"/>
                </a:solidFill>
                <a:latin typeface="210 국민체조 B" panose="02020603020101020101" pitchFamily="18" charset="-127"/>
                <a:ea typeface="210 국민체조 B" panose="02020603020101020101" pitchFamily="18" charset="-127"/>
              </a:rPr>
              <a:t>입점</a:t>
            </a:r>
            <a:r>
              <a:rPr lang="ko-KR" altLang="en-US" sz="3000" dirty="0">
                <a:solidFill>
                  <a:srgbClr val="C00000"/>
                </a:solidFill>
                <a:latin typeface="210 국민체조 B" panose="02020603020101020101" pitchFamily="18" charset="-127"/>
                <a:ea typeface="210 국민체조 B" panose="02020603020101020101" pitchFamily="18" charset="-127"/>
              </a:rPr>
              <a:t> 효과와 커뮤니케이션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244523" y="5960257"/>
            <a:ext cx="4654954" cy="373225"/>
            <a:chOff x="1870788" y="5960257"/>
            <a:chExt cx="4654954" cy="373225"/>
          </a:xfrm>
        </p:grpSpPr>
        <p:sp>
          <p:nvSpPr>
            <p:cNvPr id="9" name="오른쪽 화살표 8"/>
            <p:cNvSpPr/>
            <p:nvPr/>
          </p:nvSpPr>
          <p:spPr>
            <a:xfrm>
              <a:off x="1870788" y="5969588"/>
              <a:ext cx="513184" cy="363894"/>
            </a:xfrm>
            <a:prstGeom prst="rightArrow">
              <a:avLst/>
            </a:prstGeom>
            <a:solidFill>
              <a:srgbClr val="99B8D7"/>
            </a:solidFill>
            <a:ln>
              <a:solidFill>
                <a:srgbClr val="99B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85854" y="5960257"/>
              <a:ext cx="4039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210 국민체조 L" panose="02020603020101020101" pitchFamily="18" charset="-127"/>
                  <a:ea typeface="210 국민체조 L" panose="02020603020101020101" pitchFamily="18" charset="-127"/>
                </a:rPr>
                <a:t>출시 </a:t>
              </a:r>
              <a:r>
                <a:rPr lang="en-US" altLang="ko-KR" dirty="0">
                  <a:latin typeface="210 국민체조 L" panose="02020603020101020101" pitchFamily="18" charset="-127"/>
                  <a:ea typeface="210 국민체조 L" panose="02020603020101020101" pitchFamily="18" charset="-127"/>
                </a:rPr>
                <a:t>40</a:t>
              </a:r>
              <a:r>
                <a:rPr lang="ko-KR" altLang="en-US" dirty="0">
                  <a:latin typeface="210 국민체조 L" panose="02020603020101020101" pitchFamily="18" charset="-127"/>
                  <a:ea typeface="210 국민체조 L" panose="02020603020101020101" pitchFamily="18" charset="-127"/>
                </a:rPr>
                <a:t>일 만에 가입자 </a:t>
              </a:r>
              <a:r>
                <a:rPr lang="en-US" altLang="ko-KR" dirty="0">
                  <a:latin typeface="210 국민체조 L" panose="02020603020101020101" pitchFamily="18" charset="-127"/>
                  <a:ea typeface="210 국민체조 L" panose="02020603020101020101" pitchFamily="18" charset="-127"/>
                </a:rPr>
                <a:t>1200</a:t>
              </a:r>
              <a:r>
                <a:rPr lang="ko-KR" altLang="en-US" dirty="0" err="1">
                  <a:latin typeface="210 국민체조 L" panose="02020603020101020101" pitchFamily="18" charset="-127"/>
                  <a:ea typeface="210 국민체조 L" panose="02020603020101020101" pitchFamily="18" charset="-127"/>
                </a:rPr>
                <a:t>만명</a:t>
              </a:r>
              <a:r>
                <a:rPr lang="ko-KR" altLang="en-US" dirty="0">
                  <a:latin typeface="210 국민체조 L" panose="02020603020101020101" pitchFamily="18" charset="-127"/>
                  <a:ea typeface="210 국민체조 L" panose="02020603020101020101" pitchFamily="18" charset="-127"/>
                </a:rPr>
                <a:t> 돌파 </a:t>
              </a:r>
              <a:r>
                <a:rPr lang="en-US" altLang="ko-KR" dirty="0">
                  <a:latin typeface="210 국민체조 L" panose="02020603020101020101" pitchFamily="18" charset="-127"/>
                  <a:ea typeface="210 국민체조 L" panose="02020603020101020101" pitchFamily="18" charset="-127"/>
                </a:rPr>
                <a:t>!!</a:t>
              </a:r>
              <a:endPara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6D3150-AAC5-4881-A6B1-30934BF27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A62DD9-731D-4ACE-8CE9-003AB55EE7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76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시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조원소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메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solidFill>
            <a:schemeClr val="bg1"/>
          </a:solidFill>
        </a:ln>
      </a:spPr>
      <a:bodyPr wrap="square" rtlCol="0">
        <a:spAutoFit/>
      </a:bodyPr>
      <a:lstStyle>
        <a:defPPr algn="ctr">
          <a:defRPr sz="1950" dirty="0">
            <a:latin typeface="210 국민체조 L" panose="02020603020101020101" pitchFamily="18" charset="-127"/>
            <a:ea typeface="210 국민체조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387</Words>
  <Application>Microsoft Office PowerPoint</Application>
  <PresentationFormat>화면 슬라이드 쇼(4:3)</PresentationFormat>
  <Paragraphs>114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굴림</vt:lpstr>
      <vt:lpstr>210 국민체조 L</vt:lpstr>
      <vt:lpstr>210 국민체조 R</vt:lpstr>
      <vt:lpstr>210 국민체조 B</vt:lpstr>
      <vt:lpstr>맑은 고딕</vt:lpstr>
      <vt:lpstr>Arial</vt:lpstr>
      <vt:lpstr>Times New Roman</vt:lpstr>
      <vt:lpstr>시작</vt:lpstr>
      <vt:lpstr>조원소개</vt:lpstr>
      <vt:lpstr>메인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정우빈</dc:creator>
  <cp:lastModifiedBy>정우빈</cp:lastModifiedBy>
  <cp:revision>94</cp:revision>
  <dcterms:created xsi:type="dcterms:W3CDTF">2018-11-03T12:55:13Z</dcterms:created>
  <dcterms:modified xsi:type="dcterms:W3CDTF">2018-11-12T05:16:47Z</dcterms:modified>
</cp:coreProperties>
</file>